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8" r:id="rId2"/>
    <p:sldId id="257" r:id="rId3"/>
  </p:sldIdLst>
  <p:sldSz cx="6858000" cy="9906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安藤＿俊介" initials="安藤＿俊介" lastIdx="2" clrIdx="0">
    <p:extLst>
      <p:ext uri="{19B8F6BF-5375-455C-9EA6-DF929625EA0E}">
        <p15:presenceInfo xmlns:p15="http://schemas.microsoft.com/office/powerpoint/2012/main" userId="安藤＿俊介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BCF6"/>
    <a:srgbClr val="F3FF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6" d="100"/>
          <a:sy n="76" d="100"/>
        </p:scale>
        <p:origin x="317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DAD465-C767-4796-9BF8-C3116BE4A636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CEC465-61F7-47DB-9717-CABC594294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292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CEC465-61F7-47DB-9717-CABC5942947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4394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D4DA-D283-49E1-A55F-A3AF586F1B55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F92E7-6FA2-4396-AC39-D5101D3C6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411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D4DA-D283-49E1-A55F-A3AF586F1B55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F92E7-6FA2-4396-AC39-D5101D3C6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3923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D4DA-D283-49E1-A55F-A3AF586F1B55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F92E7-6FA2-4396-AC39-D5101D3C6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5322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D4DA-D283-49E1-A55F-A3AF586F1B55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F92E7-6FA2-4396-AC39-D5101D3C6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1075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D4DA-D283-49E1-A55F-A3AF586F1B55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F92E7-6FA2-4396-AC39-D5101D3C6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1808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D4DA-D283-49E1-A55F-A3AF586F1B55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F92E7-6FA2-4396-AC39-D5101D3C6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2364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D4DA-D283-49E1-A55F-A3AF586F1B55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F92E7-6FA2-4396-AC39-D5101D3C6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4537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D4DA-D283-49E1-A55F-A3AF586F1B55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F92E7-6FA2-4396-AC39-D5101D3C6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7784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D4DA-D283-49E1-A55F-A3AF586F1B55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F92E7-6FA2-4396-AC39-D5101D3C6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4486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D4DA-D283-49E1-A55F-A3AF586F1B55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F92E7-6FA2-4396-AC39-D5101D3C6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7671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D4DA-D283-49E1-A55F-A3AF586F1B55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F92E7-6FA2-4396-AC39-D5101D3C6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517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AD4DA-D283-49E1-A55F-A3AF586F1B55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F92E7-6FA2-4396-AC39-D5101D3C6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9185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kumimoji="1"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kumimoji="1"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hyperlink" Target="https://www2.pref.hokkaido.lg.jp/hk/ssa/kodomo-sos/" TargetMode="Externa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正方形/長方形 7"/>
          <p:cNvSpPr/>
          <p:nvPr/>
        </p:nvSpPr>
        <p:spPr>
          <a:xfrm>
            <a:off x="0" y="413666"/>
            <a:ext cx="685800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7200" b="1" cap="none" spc="-200" dirty="0" smtClean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おなやみポスト</a:t>
            </a:r>
            <a:endParaRPr lang="ja-JP" altLang="en-US" sz="7200" b="1" cap="none" spc="-200" dirty="0">
              <a:ln w="6600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441842" y="9129189"/>
            <a:ext cx="4635562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rgbClr val="002060"/>
                </a:solidFill>
                <a:hlinkClick r:id="rId2"/>
              </a:rPr>
              <a:t>https://www2.pref.hokkaido.lg.jp/hk/ssa/kodomo-sos</a:t>
            </a:r>
            <a:r>
              <a:rPr lang="en-US" altLang="ja-JP" sz="1200" b="1" dirty="0" smtClean="0">
                <a:solidFill>
                  <a:srgbClr val="002060"/>
                </a:solidFill>
                <a:hlinkClick r:id="rId2"/>
              </a:rPr>
              <a:t>/</a:t>
            </a:r>
            <a:endParaRPr kumimoji="1" lang="ja-JP" altLang="en-US" sz="1200" b="1" dirty="0">
              <a:solidFill>
                <a:srgbClr val="00206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" y="9467101"/>
            <a:ext cx="6858000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北海道教育庁生徒指導・学校安全課</a:t>
            </a:r>
            <a:endParaRPr kumimoji="1" lang="ja-JP" altLang="en-US" sz="1400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31170" y="1473534"/>
            <a:ext cx="6662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 smtClean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あなたの悩み、学校までとどけませんか？</a:t>
            </a:r>
            <a:endParaRPr kumimoji="1" lang="ja-JP" altLang="en-US" sz="2400" b="1" dirty="0">
              <a:solidFill>
                <a:srgbClr val="00206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0" name="角丸四角形吹き出し 9"/>
          <p:cNvSpPr/>
          <p:nvPr/>
        </p:nvSpPr>
        <p:spPr>
          <a:xfrm>
            <a:off x="258386" y="6266251"/>
            <a:ext cx="6432042" cy="1102312"/>
          </a:xfrm>
          <a:prstGeom prst="wedgeRoundRectCallout">
            <a:avLst>
              <a:gd name="adj1" fmla="val 13535"/>
              <a:gd name="adj2" fmla="val 48062"/>
              <a:gd name="adj3" fmla="val 16667"/>
            </a:avLst>
          </a:prstGeom>
          <a:solidFill>
            <a:srgbClr val="F3FF8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lang="ja-JP" altLang="en-US" sz="2400" b="1" dirty="0" smtClean="0"/>
              <a:t>令和</a:t>
            </a:r>
            <a:r>
              <a:rPr lang="ja-JP" altLang="en-US" sz="2400" b="1" dirty="0" smtClean="0">
                <a:solidFill>
                  <a:schemeClr val="tx1"/>
                </a:solidFill>
              </a:rPr>
              <a:t>５</a:t>
            </a:r>
            <a:r>
              <a:rPr lang="ja-JP" altLang="en-US" sz="2400" b="1" dirty="0" smtClean="0"/>
              <a:t>年度</a:t>
            </a:r>
            <a:r>
              <a:rPr lang="ja-JP" altLang="en-US" sz="2400" b="1" dirty="0"/>
              <a:t>の相談件数は</a:t>
            </a:r>
            <a:r>
              <a:rPr lang="ja-JP" altLang="en-US" sz="2400" b="1" dirty="0" smtClean="0"/>
              <a:t>、５００件</a:t>
            </a:r>
            <a:r>
              <a:rPr lang="ja-JP" altLang="en-US" sz="2400" b="1" dirty="0"/>
              <a:t>を</a:t>
            </a:r>
            <a:r>
              <a:rPr lang="ja-JP" altLang="en-US" sz="2400" b="1" dirty="0" err="1" smtClean="0"/>
              <a:t>超えま</a:t>
            </a:r>
            <a:endParaRPr lang="en-US" altLang="ja-JP" sz="2400" b="1" dirty="0"/>
          </a:p>
          <a:p>
            <a:pPr algn="ctr">
              <a:lnSpc>
                <a:spcPct val="150000"/>
              </a:lnSpc>
            </a:pPr>
            <a:r>
              <a:rPr lang="ja-JP" altLang="en-US" sz="2400" b="1" dirty="0" smtClean="0"/>
              <a:t>した</a:t>
            </a:r>
            <a:r>
              <a:rPr lang="ja-JP" altLang="en-US" sz="2400" b="1" dirty="0"/>
              <a:t>。すべての相談に対応しました。</a:t>
            </a:r>
            <a:endParaRPr lang="en-US" altLang="ja-JP" sz="2400" b="1" dirty="0"/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97588" y="76819"/>
            <a:ext cx="6662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 smtClean="0">
                <a:solidFill>
                  <a:srgbClr val="00B05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保護者と一緒に読んでください。</a:t>
            </a:r>
            <a:endParaRPr kumimoji="1" lang="ja-JP" altLang="en-US" sz="2400" b="1" dirty="0">
              <a:solidFill>
                <a:srgbClr val="00B05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pic>
        <p:nvPicPr>
          <p:cNvPr id="1026" name="Picture 2" descr="校舎のイラスト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504" y="4718147"/>
            <a:ext cx="1959965" cy="1234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裁判所の建物のイラスト（文字なし）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097" y="4287474"/>
            <a:ext cx="905466" cy="981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タブレットをキーボードで操作する人のイラスト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793" y="2041353"/>
            <a:ext cx="1672217" cy="1513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グループ化 17"/>
          <p:cNvGrpSpPr/>
          <p:nvPr/>
        </p:nvGrpSpPr>
        <p:grpSpPr>
          <a:xfrm>
            <a:off x="845904" y="2947220"/>
            <a:ext cx="6231494" cy="3454343"/>
            <a:chOff x="845904" y="2947220"/>
            <a:chExt cx="6231494" cy="3454343"/>
          </a:xfrm>
        </p:grpSpPr>
        <p:sp>
          <p:nvSpPr>
            <p:cNvPr id="39" name="フリーフォーム 38"/>
            <p:cNvSpPr/>
            <p:nvPr/>
          </p:nvSpPr>
          <p:spPr>
            <a:xfrm>
              <a:off x="2847508" y="2947220"/>
              <a:ext cx="1346326" cy="1323913"/>
            </a:xfrm>
            <a:custGeom>
              <a:avLst/>
              <a:gdLst>
                <a:gd name="connsiteX0" fmla="*/ 0 w 1323913"/>
                <a:gd name="connsiteY0" fmla="*/ 661957 h 1323913"/>
                <a:gd name="connsiteX1" fmla="*/ 661957 w 1323913"/>
                <a:gd name="connsiteY1" fmla="*/ 0 h 1323913"/>
                <a:gd name="connsiteX2" fmla="*/ 1323914 w 1323913"/>
                <a:gd name="connsiteY2" fmla="*/ 661957 h 1323913"/>
                <a:gd name="connsiteX3" fmla="*/ 661957 w 1323913"/>
                <a:gd name="connsiteY3" fmla="*/ 1323914 h 1323913"/>
                <a:gd name="connsiteX4" fmla="*/ 0 w 1323913"/>
                <a:gd name="connsiteY4" fmla="*/ 661957 h 13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913" h="1323913">
                  <a:moveTo>
                    <a:pt x="0" y="661957"/>
                  </a:moveTo>
                  <a:cubicBezTo>
                    <a:pt x="0" y="296368"/>
                    <a:pt x="296368" y="0"/>
                    <a:pt x="661957" y="0"/>
                  </a:cubicBezTo>
                  <a:cubicBezTo>
                    <a:pt x="1027546" y="0"/>
                    <a:pt x="1323914" y="296368"/>
                    <a:pt x="1323914" y="661957"/>
                  </a:cubicBezTo>
                  <a:cubicBezTo>
                    <a:pt x="1323914" y="1027546"/>
                    <a:pt x="1027546" y="1323914"/>
                    <a:pt x="661957" y="1323914"/>
                  </a:cubicBezTo>
                  <a:cubicBezTo>
                    <a:pt x="296368" y="1323914"/>
                    <a:pt x="0" y="1027546"/>
                    <a:pt x="0" y="661957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3093" tIns="223093" rIns="223093" bIns="223093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2300" b="1" kern="1200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あなた</a:t>
              </a:r>
              <a:endParaRPr kumimoji="1" lang="ja-JP" altLang="en-US" sz="2300" b="1" kern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48" name="フリーフォーム 47"/>
            <p:cNvSpPr/>
            <p:nvPr/>
          </p:nvSpPr>
          <p:spPr>
            <a:xfrm rot="2411673">
              <a:off x="3901354" y="3908017"/>
              <a:ext cx="1234154" cy="446820"/>
            </a:xfrm>
            <a:custGeom>
              <a:avLst/>
              <a:gdLst>
                <a:gd name="connsiteX0" fmla="*/ 0 w 780357"/>
                <a:gd name="connsiteY0" fmla="*/ 89364 h 446820"/>
                <a:gd name="connsiteX1" fmla="*/ 556947 w 780357"/>
                <a:gd name="connsiteY1" fmla="*/ 89364 h 446820"/>
                <a:gd name="connsiteX2" fmla="*/ 556947 w 780357"/>
                <a:gd name="connsiteY2" fmla="*/ 0 h 446820"/>
                <a:gd name="connsiteX3" fmla="*/ 780357 w 780357"/>
                <a:gd name="connsiteY3" fmla="*/ 223410 h 446820"/>
                <a:gd name="connsiteX4" fmla="*/ 556947 w 780357"/>
                <a:gd name="connsiteY4" fmla="*/ 446820 h 446820"/>
                <a:gd name="connsiteX5" fmla="*/ 556947 w 780357"/>
                <a:gd name="connsiteY5" fmla="*/ 357456 h 446820"/>
                <a:gd name="connsiteX6" fmla="*/ 0 w 780357"/>
                <a:gd name="connsiteY6" fmla="*/ 357456 h 446820"/>
                <a:gd name="connsiteX7" fmla="*/ 0 w 780357"/>
                <a:gd name="connsiteY7" fmla="*/ 89364 h 446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0357" h="446820">
                  <a:moveTo>
                    <a:pt x="0" y="89364"/>
                  </a:moveTo>
                  <a:lnTo>
                    <a:pt x="556947" y="89364"/>
                  </a:lnTo>
                  <a:lnTo>
                    <a:pt x="556947" y="0"/>
                  </a:lnTo>
                  <a:lnTo>
                    <a:pt x="780357" y="223410"/>
                  </a:lnTo>
                  <a:lnTo>
                    <a:pt x="556947" y="446820"/>
                  </a:lnTo>
                  <a:lnTo>
                    <a:pt x="556947" y="357456"/>
                  </a:lnTo>
                  <a:lnTo>
                    <a:pt x="0" y="357456"/>
                  </a:lnTo>
                  <a:lnTo>
                    <a:pt x="0" y="89364"/>
                  </a:lnTo>
                  <a:close/>
                </a:path>
              </a:pathLst>
            </a:custGeom>
            <a:solidFill>
              <a:srgbClr val="FFC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-1" tIns="89363" rIns="134046" bIns="89364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1300" kern="1200"/>
            </a:p>
          </p:txBody>
        </p:sp>
        <p:sp>
          <p:nvSpPr>
            <p:cNvPr id="65" name="フリーフォーム 64"/>
            <p:cNvSpPr/>
            <p:nvPr/>
          </p:nvSpPr>
          <p:spPr>
            <a:xfrm>
              <a:off x="4244263" y="4982028"/>
              <a:ext cx="2833135" cy="946836"/>
            </a:xfrm>
            <a:custGeom>
              <a:avLst/>
              <a:gdLst>
                <a:gd name="connsiteX0" fmla="*/ 0 w 2833135"/>
                <a:gd name="connsiteY0" fmla="*/ 473418 h 946836"/>
                <a:gd name="connsiteX1" fmla="*/ 1416568 w 2833135"/>
                <a:gd name="connsiteY1" fmla="*/ 0 h 946836"/>
                <a:gd name="connsiteX2" fmla="*/ 2833136 w 2833135"/>
                <a:gd name="connsiteY2" fmla="*/ 473418 h 946836"/>
                <a:gd name="connsiteX3" fmla="*/ 1416568 w 2833135"/>
                <a:gd name="connsiteY3" fmla="*/ 946836 h 946836"/>
                <a:gd name="connsiteX4" fmla="*/ 0 w 2833135"/>
                <a:gd name="connsiteY4" fmla="*/ 473418 h 946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3135" h="946836">
                  <a:moveTo>
                    <a:pt x="0" y="473418"/>
                  </a:moveTo>
                  <a:cubicBezTo>
                    <a:pt x="0" y="211956"/>
                    <a:pt x="634219" y="0"/>
                    <a:pt x="1416568" y="0"/>
                  </a:cubicBezTo>
                  <a:cubicBezTo>
                    <a:pt x="2198917" y="0"/>
                    <a:pt x="2833136" y="211956"/>
                    <a:pt x="2833136" y="473418"/>
                  </a:cubicBezTo>
                  <a:cubicBezTo>
                    <a:pt x="2833136" y="734880"/>
                    <a:pt x="2198917" y="946836"/>
                    <a:pt x="1416568" y="946836"/>
                  </a:cubicBezTo>
                  <a:cubicBezTo>
                    <a:pt x="634219" y="946836"/>
                    <a:pt x="0" y="734880"/>
                    <a:pt x="0" y="473418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113" tIns="167871" rIns="444113" bIns="167871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2300" b="1" kern="1200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教育委員会</a:t>
              </a:r>
              <a:endParaRPr kumimoji="1" lang="ja-JP" altLang="en-US" sz="2300" b="1" kern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66" name="フリーフォーム 65"/>
            <p:cNvSpPr/>
            <p:nvPr/>
          </p:nvSpPr>
          <p:spPr>
            <a:xfrm rot="14032">
              <a:off x="2705461" y="4987519"/>
              <a:ext cx="1825159" cy="446821"/>
            </a:xfrm>
            <a:custGeom>
              <a:avLst/>
              <a:gdLst>
                <a:gd name="connsiteX0" fmla="*/ 0 w 1118873"/>
                <a:gd name="connsiteY0" fmla="*/ 89364 h 446820"/>
                <a:gd name="connsiteX1" fmla="*/ 895463 w 1118873"/>
                <a:gd name="connsiteY1" fmla="*/ 89364 h 446820"/>
                <a:gd name="connsiteX2" fmla="*/ 895463 w 1118873"/>
                <a:gd name="connsiteY2" fmla="*/ 0 h 446820"/>
                <a:gd name="connsiteX3" fmla="*/ 1118873 w 1118873"/>
                <a:gd name="connsiteY3" fmla="*/ 223410 h 446820"/>
                <a:gd name="connsiteX4" fmla="*/ 895463 w 1118873"/>
                <a:gd name="connsiteY4" fmla="*/ 446820 h 446820"/>
                <a:gd name="connsiteX5" fmla="*/ 895463 w 1118873"/>
                <a:gd name="connsiteY5" fmla="*/ 357456 h 446820"/>
                <a:gd name="connsiteX6" fmla="*/ 0 w 1118873"/>
                <a:gd name="connsiteY6" fmla="*/ 357456 h 446820"/>
                <a:gd name="connsiteX7" fmla="*/ 0 w 1118873"/>
                <a:gd name="connsiteY7" fmla="*/ 89364 h 446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8873" h="446820">
                  <a:moveTo>
                    <a:pt x="1118873" y="357455"/>
                  </a:moveTo>
                  <a:lnTo>
                    <a:pt x="223410" y="357455"/>
                  </a:lnTo>
                  <a:lnTo>
                    <a:pt x="223410" y="446819"/>
                  </a:lnTo>
                  <a:lnTo>
                    <a:pt x="0" y="223410"/>
                  </a:lnTo>
                  <a:lnTo>
                    <a:pt x="223410" y="1"/>
                  </a:lnTo>
                  <a:lnTo>
                    <a:pt x="223410" y="89365"/>
                  </a:lnTo>
                  <a:lnTo>
                    <a:pt x="1118873" y="89365"/>
                  </a:lnTo>
                  <a:lnTo>
                    <a:pt x="1118873" y="357455"/>
                  </a:lnTo>
                  <a:close/>
                </a:path>
              </a:pathLst>
            </a:custGeom>
            <a:solidFill>
              <a:srgbClr val="FFC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4045" tIns="89365" rIns="1" bIns="89363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1300" kern="1200" dirty="0"/>
            </a:p>
          </p:txBody>
        </p:sp>
        <p:sp>
          <p:nvSpPr>
            <p:cNvPr id="67" name="フリーフォーム 66"/>
            <p:cNvSpPr/>
            <p:nvPr/>
          </p:nvSpPr>
          <p:spPr>
            <a:xfrm>
              <a:off x="845904" y="5779192"/>
              <a:ext cx="1748338" cy="622371"/>
            </a:xfrm>
            <a:custGeom>
              <a:avLst/>
              <a:gdLst>
                <a:gd name="connsiteX0" fmla="*/ 0 w 1323913"/>
                <a:gd name="connsiteY0" fmla="*/ 311186 h 622371"/>
                <a:gd name="connsiteX1" fmla="*/ 661957 w 1323913"/>
                <a:gd name="connsiteY1" fmla="*/ 0 h 622371"/>
                <a:gd name="connsiteX2" fmla="*/ 1323914 w 1323913"/>
                <a:gd name="connsiteY2" fmla="*/ 311186 h 622371"/>
                <a:gd name="connsiteX3" fmla="*/ 661957 w 1323913"/>
                <a:gd name="connsiteY3" fmla="*/ 622372 h 622371"/>
                <a:gd name="connsiteX4" fmla="*/ 0 w 1323913"/>
                <a:gd name="connsiteY4" fmla="*/ 311186 h 622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913" h="622371">
                  <a:moveTo>
                    <a:pt x="0" y="311186"/>
                  </a:moveTo>
                  <a:cubicBezTo>
                    <a:pt x="0" y="139323"/>
                    <a:pt x="296368" y="0"/>
                    <a:pt x="661957" y="0"/>
                  </a:cubicBezTo>
                  <a:cubicBezTo>
                    <a:pt x="1027546" y="0"/>
                    <a:pt x="1323914" y="139323"/>
                    <a:pt x="1323914" y="311186"/>
                  </a:cubicBezTo>
                  <a:cubicBezTo>
                    <a:pt x="1323914" y="483049"/>
                    <a:pt x="1027546" y="622372"/>
                    <a:pt x="661957" y="622372"/>
                  </a:cubicBezTo>
                  <a:cubicBezTo>
                    <a:pt x="296368" y="622372"/>
                    <a:pt x="0" y="483049"/>
                    <a:pt x="0" y="311186"/>
                  </a:cubicBezTo>
                  <a:close/>
                </a:path>
              </a:pathLst>
            </a:cu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3093" tIns="120354" rIns="223093" bIns="120354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2300" b="1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学校</a:t>
              </a:r>
              <a:endParaRPr kumimoji="1" lang="ja-JP" altLang="en-US" sz="2300" b="1" kern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</p:grpSp>
      <p:sp>
        <p:nvSpPr>
          <p:cNvPr id="70" name="角丸四角形吹き出し 69"/>
          <p:cNvSpPr/>
          <p:nvPr/>
        </p:nvSpPr>
        <p:spPr>
          <a:xfrm>
            <a:off x="4576291" y="1985488"/>
            <a:ext cx="2000788" cy="1483035"/>
          </a:xfrm>
          <a:prstGeom prst="wedgeRoundRectCallout">
            <a:avLst>
              <a:gd name="adj1" fmla="val -69074"/>
              <a:gd name="adj2" fmla="val -25264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先生に直接言いにくい･･･。</a:t>
            </a:r>
            <a:endParaRPr kumimoji="1" lang="en-US" altLang="ja-JP" dirty="0" smtClean="0"/>
          </a:p>
          <a:p>
            <a:pPr>
              <a:lnSpc>
                <a:spcPct val="150000"/>
              </a:lnSpc>
            </a:pPr>
            <a:r>
              <a:rPr kumimoji="1" lang="ja-JP" altLang="en-US" b="1" dirty="0" smtClean="0"/>
              <a:t>おなやみポスト</a:t>
            </a:r>
            <a:r>
              <a:rPr kumimoji="1" lang="ja-JP" altLang="en-US" dirty="0" smtClean="0"/>
              <a:t>を使ってみよう</a:t>
            </a:r>
            <a:endParaRPr kumimoji="1" lang="ja-JP" altLang="en-US" dirty="0"/>
          </a:p>
        </p:txBody>
      </p:sp>
      <p:pic>
        <p:nvPicPr>
          <p:cNvPr id="1034" name="Picture 10" descr="https://2.bp.blogspot.com/-wiEJvsGTli8/VuaPnrfknmI/AAAAAAAA400/Pz27n8gIr-ACmtoTwGGHoA2KIXHMfIthw/s800/computer_email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194" y="3678010"/>
            <a:ext cx="711563" cy="71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10" descr="https://2.bp.blogspot.com/-wiEJvsGTli8/VuaPnrfknmI/AAAAAAAA400/Pz27n8gIr-ACmtoTwGGHoA2KIXHMfIthw/s800/computer_email.pn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4121" y="4904491"/>
            <a:ext cx="711563" cy="71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テキスト ボックス 70"/>
          <p:cNvSpPr txBox="1"/>
          <p:nvPr/>
        </p:nvSpPr>
        <p:spPr>
          <a:xfrm>
            <a:off x="3988431" y="4300446"/>
            <a:ext cx="111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送る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2" name="角丸四角形吹き出し 71"/>
          <p:cNvSpPr/>
          <p:nvPr/>
        </p:nvSpPr>
        <p:spPr>
          <a:xfrm>
            <a:off x="246560" y="2193762"/>
            <a:ext cx="2445744" cy="1089346"/>
          </a:xfrm>
          <a:prstGeom prst="wedgeRoundRectCallout">
            <a:avLst>
              <a:gd name="adj1" fmla="val 12376"/>
              <a:gd name="adj2" fmla="val 62976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24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先生が悩みを</a:t>
            </a:r>
            <a:endParaRPr kumimoji="1" lang="en-US" altLang="ja-JP" sz="2400" b="1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4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聴いてくれます</a:t>
            </a:r>
            <a:endParaRPr kumimoji="1" lang="ja-JP" altLang="en-US" sz="2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3374010" y="5522639"/>
            <a:ext cx="870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送る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pic>
        <p:nvPicPr>
          <p:cNvPr id="2" name="Picture 2" descr="カウンセリングのイラスト（女性医師）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01" y="3405005"/>
            <a:ext cx="1358275" cy="135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図 27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851" y="7609150"/>
            <a:ext cx="1357147" cy="1357147"/>
          </a:xfrm>
          <a:prstGeom prst="rect">
            <a:avLst/>
          </a:prstGeom>
        </p:spPr>
      </p:pic>
      <p:sp>
        <p:nvSpPr>
          <p:cNvPr id="29" name="角丸四角形吹き出し 28"/>
          <p:cNvSpPr/>
          <p:nvPr/>
        </p:nvSpPr>
        <p:spPr>
          <a:xfrm>
            <a:off x="246560" y="7473911"/>
            <a:ext cx="4997559" cy="1657916"/>
          </a:xfrm>
          <a:prstGeom prst="wedgeRoundRectCallout">
            <a:avLst>
              <a:gd name="adj1" fmla="val 51301"/>
              <a:gd name="adj2" fmla="val 1016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lnSpc>
                <a:spcPts val="1900"/>
              </a:lnSpc>
            </a:pPr>
            <a:r>
              <a:rPr kumimoji="1" lang="ja-JP" altLang="en-US" sz="24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おなやみポスト</a:t>
            </a:r>
            <a:r>
              <a:rPr kumimoji="1"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はこちらから</a:t>
            </a:r>
            <a:endParaRPr kumimoji="1" lang="en-US" altLang="ja-JP" sz="1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900"/>
              </a:lnSpc>
            </a:pPr>
            <a:r>
              <a:rPr kumimoji="1"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・小中学校、高校・特別支援学校</a:t>
            </a:r>
            <a:endParaRPr kumimoji="1" lang="en-US" altLang="ja-JP" sz="1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900"/>
              </a:lnSpc>
            </a:pPr>
            <a:r>
              <a:rPr kumimoji="1"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・学校のある管内</a:t>
            </a:r>
            <a:r>
              <a:rPr kumimoji="1"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kumimoji="1" lang="ja-JP" altLang="en-US" sz="1400" u="sng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石狩管内</a:t>
            </a:r>
            <a:r>
              <a:rPr kumimoji="1"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kumimoji="1" lang="en-US" altLang="ja-JP" sz="1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900"/>
              </a:lnSpc>
            </a:pPr>
            <a:r>
              <a:rPr kumimoji="1"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・市町村名　　　　・学年　　・氏名</a:t>
            </a:r>
            <a:endParaRPr kumimoji="1" lang="en-US" altLang="ja-JP" sz="1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900"/>
              </a:lnSpc>
            </a:pPr>
            <a:r>
              <a:rPr kumimoji="1"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・学校に伝えたいこと　　　　・学校にしてほしいこと</a:t>
            </a:r>
            <a:endParaRPr kumimoji="1" lang="en-US" altLang="ja-JP" sz="1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900"/>
              </a:lnSpc>
            </a:pPr>
            <a:r>
              <a:rPr kumimoji="1"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を入力すると、学校やきょういくいいんかいに届きます。</a:t>
            </a:r>
            <a:endParaRPr kumimoji="1" lang="en-US" altLang="ja-JP" sz="1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6445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309237" y="946836"/>
            <a:ext cx="6238868" cy="1569660"/>
          </a:xfrm>
          <a:prstGeom prst="rect">
            <a:avLst/>
          </a:prstGeom>
          <a:noFill/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1200" dirty="0" smtClean="0"/>
          </a:p>
          <a:p>
            <a:endParaRPr lang="en-US" altLang="ja-JP" sz="1200" dirty="0"/>
          </a:p>
          <a:p>
            <a:endParaRPr kumimoji="1" lang="en-US" altLang="ja-JP" sz="1200" dirty="0" smtClean="0"/>
          </a:p>
          <a:p>
            <a:endParaRPr lang="en-US" altLang="ja-JP" sz="1200" dirty="0"/>
          </a:p>
          <a:p>
            <a:endParaRPr kumimoji="1" lang="en-US" altLang="ja-JP" sz="1200" dirty="0" smtClean="0"/>
          </a:p>
          <a:p>
            <a:endParaRPr lang="en-US" altLang="ja-JP" sz="1200" dirty="0"/>
          </a:p>
          <a:p>
            <a:endParaRPr kumimoji="1" lang="en-US" altLang="ja-JP" sz="1200" dirty="0" smtClean="0"/>
          </a:p>
          <a:p>
            <a:endParaRPr kumimoji="1" lang="ja-JP" altLang="en-US" sz="12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09237" y="1108836"/>
            <a:ext cx="4259152" cy="1754326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180975" indent="-180975"/>
            <a:r>
              <a:rPr lang="ja-JP" altLang="en-US" sz="1400" b="1" dirty="0" smtClean="0"/>
              <a:t>○一人一台端末からアクセスできます！</a:t>
            </a:r>
            <a:endParaRPr lang="en-US" altLang="ja-JP" sz="1400" b="1" dirty="0" smtClean="0"/>
          </a:p>
          <a:p>
            <a:pPr marL="361950" indent="-180975">
              <a:tabLst>
                <a:tab pos="361950" algn="l"/>
              </a:tabLst>
            </a:pPr>
            <a:r>
              <a:rPr lang="ja-JP" altLang="en-US" sz="1400" dirty="0" smtClean="0"/>
              <a:t>・</a:t>
            </a:r>
            <a:r>
              <a:rPr lang="ja-JP" altLang="en-US" sz="1400" dirty="0"/>
              <a:t>学校で使用する端末に、ブックマークを作成し、いつでもアクセスできるようにします。</a:t>
            </a:r>
            <a:endParaRPr lang="en-US" altLang="ja-JP" sz="1400" dirty="0"/>
          </a:p>
          <a:p>
            <a:pPr marL="361950" indent="-180975">
              <a:tabLst>
                <a:tab pos="361950" algn="l"/>
              </a:tabLst>
            </a:pPr>
            <a:r>
              <a:rPr lang="ja-JP" altLang="en-US" sz="1400" dirty="0"/>
              <a:t>・休み時間など、授業時間外で端末を利用できる時間にアクセスし、学校に伝えたい内容を書き込みます。</a:t>
            </a:r>
            <a:endParaRPr lang="en-US" altLang="ja-JP" sz="1400" dirty="0"/>
          </a:p>
          <a:p>
            <a:endParaRPr kumimoji="1" lang="en-US" altLang="ja-JP" sz="1200" dirty="0" smtClean="0"/>
          </a:p>
          <a:p>
            <a:endParaRPr kumimoji="1" lang="ja-JP" altLang="en-US" sz="12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09237" y="693341"/>
            <a:ext cx="6238868" cy="369332"/>
          </a:xfrm>
          <a:prstGeom prst="rect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bg1"/>
                </a:solidFill>
              </a:rPr>
              <a:t>学校では</a:t>
            </a:r>
            <a:r>
              <a:rPr kumimoji="1" lang="en-US" altLang="ja-JP" b="1" dirty="0" smtClean="0">
                <a:solidFill>
                  <a:schemeClr val="bg1"/>
                </a:solidFill>
              </a:rPr>
              <a:t>…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170121"/>
            <a:ext cx="6858000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「おなやみポスト」の利用にあたって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8389" y="1062672"/>
            <a:ext cx="1784787" cy="1538883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309237" y="2978154"/>
            <a:ext cx="6238868" cy="1569660"/>
          </a:xfrm>
          <a:prstGeom prst="rect">
            <a:avLst/>
          </a:prstGeom>
          <a:noFill/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1200" dirty="0" smtClean="0"/>
          </a:p>
          <a:p>
            <a:endParaRPr lang="en-US" altLang="ja-JP" sz="1200" dirty="0"/>
          </a:p>
          <a:p>
            <a:endParaRPr kumimoji="1" lang="en-US" altLang="ja-JP" sz="1200" dirty="0" smtClean="0"/>
          </a:p>
          <a:p>
            <a:endParaRPr lang="en-US" altLang="ja-JP" sz="1200" dirty="0"/>
          </a:p>
          <a:p>
            <a:endParaRPr kumimoji="1" lang="en-US" altLang="ja-JP" sz="1200" dirty="0" smtClean="0"/>
          </a:p>
          <a:p>
            <a:endParaRPr kumimoji="1" lang="en-US" altLang="ja-JP" sz="1200" dirty="0" smtClean="0"/>
          </a:p>
          <a:p>
            <a:endParaRPr lang="en-US" altLang="ja-JP" sz="1200" dirty="0"/>
          </a:p>
          <a:p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09237" y="3140154"/>
            <a:ext cx="4259152" cy="1384995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180975" indent="-180975"/>
            <a:r>
              <a:rPr lang="ja-JP" altLang="en-US" sz="1400" b="1" dirty="0" smtClean="0"/>
              <a:t>○スマートフォンやタブレットなど、家庭にある端末からアクセスできます！</a:t>
            </a:r>
            <a:endParaRPr lang="en-US" altLang="ja-JP" sz="1400" b="1" dirty="0" smtClean="0"/>
          </a:p>
          <a:p>
            <a:pPr marL="361950" indent="-180975">
              <a:tabLst>
                <a:tab pos="361950" algn="l"/>
              </a:tabLst>
            </a:pPr>
            <a:r>
              <a:rPr lang="ja-JP" altLang="en-US" sz="1400" dirty="0" smtClean="0"/>
              <a:t>・家庭で使用している端末からアクセスして利用できます。</a:t>
            </a:r>
            <a:endParaRPr lang="en-US" altLang="ja-JP" sz="1400" dirty="0"/>
          </a:p>
          <a:p>
            <a:pPr marL="361950" indent="-180975">
              <a:tabLst>
                <a:tab pos="361950" algn="l"/>
              </a:tabLst>
            </a:pPr>
            <a:r>
              <a:rPr lang="ja-JP" altLang="en-US" sz="1400" dirty="0" smtClean="0"/>
              <a:t>・自宅や学校外で感じた不安や悩みなどを、都合のよい時間で書き込むことができます。</a:t>
            </a:r>
            <a:endParaRPr lang="en-US" altLang="ja-JP" sz="1400" dirty="0" smtClean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9237" y="2724659"/>
            <a:ext cx="6238868" cy="369332"/>
          </a:xfrm>
          <a:prstGeom prst="rect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bg1"/>
                </a:solidFill>
              </a:rPr>
              <a:t>家庭では</a:t>
            </a:r>
            <a:r>
              <a:rPr kumimoji="1" lang="en-US" altLang="ja-JP" b="1" dirty="0" smtClean="0">
                <a:solidFill>
                  <a:schemeClr val="bg1"/>
                </a:solidFill>
              </a:rPr>
              <a:t>…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09237" y="5344488"/>
            <a:ext cx="6238868" cy="1754326"/>
          </a:xfrm>
          <a:prstGeom prst="rect">
            <a:avLst/>
          </a:prstGeom>
          <a:noFill/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1200" dirty="0" smtClean="0"/>
          </a:p>
          <a:p>
            <a:endParaRPr kumimoji="1" lang="en-US" altLang="ja-JP" sz="1200" dirty="0" smtClean="0"/>
          </a:p>
          <a:p>
            <a:endParaRPr lang="en-US" altLang="ja-JP" sz="1200" dirty="0"/>
          </a:p>
          <a:p>
            <a:endParaRPr kumimoji="1" lang="en-US" altLang="ja-JP" sz="1200" dirty="0" smtClean="0"/>
          </a:p>
          <a:p>
            <a:endParaRPr lang="en-US" altLang="ja-JP" sz="1200" dirty="0"/>
          </a:p>
          <a:p>
            <a:endParaRPr kumimoji="1" lang="en-US" altLang="ja-JP" sz="1200" dirty="0" smtClean="0"/>
          </a:p>
          <a:p>
            <a:endParaRPr kumimoji="1" lang="en-US" altLang="ja-JP" sz="1200" dirty="0" smtClean="0"/>
          </a:p>
          <a:p>
            <a:endParaRPr lang="en-US" altLang="ja-JP" sz="1200" dirty="0"/>
          </a:p>
          <a:p>
            <a:endParaRPr kumimoji="1" lang="ja-JP" altLang="en-US" sz="12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09237" y="5506488"/>
            <a:ext cx="4259152" cy="1600438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180975" indent="-180975"/>
            <a:r>
              <a:rPr lang="ja-JP" altLang="en-US" sz="1400" b="1" dirty="0" smtClean="0"/>
              <a:t>○市町村教育委員会や学校に連絡します！</a:t>
            </a:r>
            <a:endParaRPr lang="en-US" altLang="ja-JP" sz="1400" b="1" dirty="0" smtClean="0"/>
          </a:p>
          <a:p>
            <a:pPr marL="361950" indent="-180975">
              <a:tabLst>
                <a:tab pos="361950" algn="l"/>
              </a:tabLst>
            </a:pPr>
            <a:r>
              <a:rPr lang="ja-JP" altLang="en-US" sz="1400" dirty="0" smtClean="0"/>
              <a:t>・</a:t>
            </a:r>
            <a:r>
              <a:rPr lang="en-US" altLang="ja-JP" sz="1400" dirty="0" smtClean="0"/>
              <a:t>Web</a:t>
            </a:r>
            <a:r>
              <a:rPr lang="ja-JP" altLang="en-US" sz="1400" dirty="0" smtClean="0"/>
              <a:t>ページに記入した内容は、市町村教育委員会や学校に連絡します。</a:t>
            </a:r>
            <a:endParaRPr lang="en-US" altLang="ja-JP" sz="1400" dirty="0"/>
          </a:p>
          <a:p>
            <a:pPr marL="180975" indent="-180975"/>
            <a:r>
              <a:rPr lang="ja-JP" altLang="en-US" sz="1400" b="1" dirty="0" smtClean="0"/>
              <a:t>○あなたを守ります！</a:t>
            </a:r>
            <a:endParaRPr lang="en-US" altLang="ja-JP" sz="1400" b="1" dirty="0"/>
          </a:p>
          <a:p>
            <a:pPr marL="361950" indent="-180975">
              <a:tabLst>
                <a:tab pos="361950" algn="l"/>
              </a:tabLst>
            </a:pPr>
            <a:r>
              <a:rPr lang="ja-JP" altLang="en-US" sz="1400" dirty="0" smtClean="0"/>
              <a:t>・相談内容に応じて、先生が詳しく話を聞いたり、状況を確認したりして、相談したあなたを守ります。</a:t>
            </a:r>
            <a:endParaRPr lang="en-US" altLang="ja-JP" sz="1400" dirty="0" smtClean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09237" y="5090993"/>
            <a:ext cx="6238868" cy="369332"/>
          </a:xfrm>
          <a:prstGeom prst="rect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bg1"/>
                </a:solidFill>
              </a:rPr>
              <a:t>相談すると</a:t>
            </a:r>
            <a:r>
              <a:rPr kumimoji="1" lang="en-US" altLang="ja-JP" b="1" dirty="0" smtClean="0">
                <a:solidFill>
                  <a:schemeClr val="bg1"/>
                </a:solidFill>
              </a:rPr>
              <a:t>…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89523" y="8737784"/>
            <a:ext cx="6258582" cy="984885"/>
          </a:xfrm>
          <a:prstGeom prst="rect">
            <a:avLst/>
          </a:prstGeom>
          <a:solidFill>
            <a:schemeClr val="bg1"/>
          </a:solidFill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sz="1600" b="1" dirty="0" smtClean="0"/>
              <a:t>○子ども相談支援センター（専門の相談員が対応します）</a:t>
            </a:r>
            <a:endParaRPr kumimoji="1" lang="en-US" altLang="ja-JP" sz="1600" b="1" dirty="0" smtClean="0"/>
          </a:p>
          <a:p>
            <a:r>
              <a:rPr kumimoji="1" lang="ja-JP" altLang="en-US" sz="1400" dirty="0" smtClean="0"/>
              <a:t>　電　話：０１２０－３８８２－５６</a:t>
            </a:r>
            <a:r>
              <a:rPr kumimoji="1" lang="ja-JP" altLang="en-US" sz="1200" dirty="0" smtClean="0"/>
              <a:t>（毎日</a:t>
            </a:r>
            <a:r>
              <a:rPr kumimoji="1" lang="en-US" altLang="ja-JP" sz="1200" dirty="0" smtClean="0"/>
              <a:t>24</a:t>
            </a:r>
            <a:r>
              <a:rPr kumimoji="1" lang="ja-JP" altLang="en-US" sz="1200" dirty="0" smtClean="0"/>
              <a:t>時間、無料で相談できます）</a:t>
            </a:r>
            <a:endParaRPr kumimoji="1" lang="en-US" altLang="ja-JP" sz="1200" dirty="0" smtClean="0"/>
          </a:p>
          <a:p>
            <a:r>
              <a:rPr kumimoji="1" lang="ja-JP" altLang="en-US" sz="1400" dirty="0" smtClean="0"/>
              <a:t>　メール：</a:t>
            </a:r>
            <a:r>
              <a:rPr kumimoji="1" lang="en-US" altLang="ja-JP" sz="1400" dirty="0" smtClean="0"/>
              <a:t>sodan-center@hokkaido-c.ed.jp</a:t>
            </a:r>
          </a:p>
          <a:p>
            <a:r>
              <a:rPr kumimoji="1" lang="ja-JP" altLang="en-US" sz="1400" dirty="0" smtClean="0"/>
              <a:t>　　　　　（</a:t>
            </a:r>
            <a:r>
              <a:rPr kumimoji="1" lang="ja-JP" altLang="en-US" sz="1200" dirty="0" smtClean="0"/>
              <a:t>メールの場合は、返信に時間がかかる場合があります）</a:t>
            </a:r>
            <a:endParaRPr kumimoji="1" lang="ja-JP" altLang="en-US" sz="14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89523" y="8427195"/>
            <a:ext cx="6258582" cy="307777"/>
          </a:xfrm>
          <a:prstGeom prst="rect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 smtClean="0">
                <a:solidFill>
                  <a:schemeClr val="bg1"/>
                </a:solidFill>
              </a:rPr>
              <a:t>こちらでも相談受付中！</a:t>
            </a:r>
            <a:endParaRPr kumimoji="1" lang="ja-JP" altLang="en-US" sz="1400" b="1" dirty="0">
              <a:solidFill>
                <a:schemeClr val="bg1"/>
              </a:solidFill>
            </a:endParaRPr>
          </a:p>
        </p:txBody>
      </p:sp>
      <p:sp>
        <p:nvSpPr>
          <p:cNvPr id="25" name="二等辺三角形 24"/>
          <p:cNvSpPr/>
          <p:nvPr/>
        </p:nvSpPr>
        <p:spPr>
          <a:xfrm flipV="1">
            <a:off x="368979" y="4616560"/>
            <a:ext cx="5920814" cy="36773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396844" y="7247912"/>
            <a:ext cx="6063653" cy="102241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en-US" altLang="ja-JP" sz="1200" dirty="0" smtClean="0"/>
              <a:t>【</a:t>
            </a:r>
            <a:r>
              <a:rPr kumimoji="1" lang="ja-JP" altLang="en-US" sz="1200" dirty="0" smtClean="0"/>
              <a:t>注意点</a:t>
            </a:r>
            <a:r>
              <a:rPr kumimoji="1" lang="en-US" altLang="ja-JP" sz="1200" dirty="0" smtClean="0"/>
              <a:t>】</a:t>
            </a:r>
          </a:p>
          <a:p>
            <a:pPr>
              <a:lnSpc>
                <a:spcPts val="1500"/>
              </a:lnSpc>
            </a:pPr>
            <a:r>
              <a:rPr kumimoji="1" lang="ja-JP" altLang="en-US" sz="1100" spc="-100" dirty="0" smtClean="0"/>
              <a:t>・正しく入力していない場合は、学校まで届かないことがあります。</a:t>
            </a:r>
            <a:endParaRPr kumimoji="1" lang="en-US" altLang="ja-JP" sz="1100" spc="-100" dirty="0" smtClean="0"/>
          </a:p>
          <a:p>
            <a:pPr>
              <a:lnSpc>
                <a:spcPts val="1500"/>
              </a:lnSpc>
            </a:pPr>
            <a:r>
              <a:rPr kumimoji="1" lang="ja-JP" altLang="en-US" sz="1100" spc="-100" dirty="0" smtClean="0"/>
              <a:t>・このフォームで送信された内容は、入力したパソコンにデータが残りません。</a:t>
            </a:r>
            <a:endParaRPr kumimoji="1" lang="en-US" altLang="ja-JP" sz="1100" spc="-100" dirty="0" smtClean="0"/>
          </a:p>
          <a:p>
            <a:pPr>
              <a:lnSpc>
                <a:spcPts val="1500"/>
              </a:lnSpc>
            </a:pPr>
            <a:r>
              <a:rPr kumimoji="1" lang="ja-JP" altLang="en-US" sz="1100" spc="-100" dirty="0" smtClean="0"/>
              <a:t>・相談内容を学校にとどけ、話を聞いたり状況を確認したりするため、名前や学校名の入力が必要です。</a:t>
            </a:r>
            <a:endParaRPr kumimoji="1" lang="en-US" altLang="ja-JP" sz="1100" spc="-100" dirty="0" smtClean="0"/>
          </a:p>
          <a:p>
            <a:pPr>
              <a:lnSpc>
                <a:spcPts val="1500"/>
              </a:lnSpc>
            </a:pPr>
            <a:r>
              <a:rPr kumimoji="1" lang="ja-JP" altLang="en-US" sz="1100" spc="-100" dirty="0" smtClean="0"/>
              <a:t>　入力した個人情報は、その他の目的には使用しません。</a:t>
            </a:r>
            <a:endParaRPr kumimoji="1" lang="ja-JP" altLang="en-US" sz="1100" spc="-100" dirty="0"/>
          </a:p>
        </p:txBody>
      </p:sp>
      <p:pic>
        <p:nvPicPr>
          <p:cNvPr id="22" name="図 2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49099" y="3214862"/>
            <a:ext cx="1242398" cy="1297189"/>
          </a:xfrm>
          <a:prstGeom prst="rect">
            <a:avLst/>
          </a:prstGeom>
        </p:spPr>
      </p:pic>
      <p:pic>
        <p:nvPicPr>
          <p:cNvPr id="26" name="図 2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72794" y="3429176"/>
            <a:ext cx="844197" cy="1085784"/>
          </a:xfrm>
          <a:prstGeom prst="rect">
            <a:avLst/>
          </a:prstGeom>
        </p:spPr>
      </p:pic>
      <p:pic>
        <p:nvPicPr>
          <p:cNvPr id="29" name="図 2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643" y="5580045"/>
            <a:ext cx="1611340" cy="15468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11182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454</Words>
  <Application>Microsoft Office PowerPoint</Application>
  <PresentationFormat>A4 210 x 297 mm</PresentationFormat>
  <Paragraphs>66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UD デジタル 教科書体 NK-B</vt:lpstr>
      <vt:lpstr>UD デジタル 教科書体 NP-R</vt:lpstr>
      <vt:lpstr>メイリオ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安藤＿俊介</dc:creator>
  <cp:lastModifiedBy>栗巣野　将太</cp:lastModifiedBy>
  <cp:revision>39</cp:revision>
  <cp:lastPrinted>2023-02-24T07:35:18Z</cp:lastPrinted>
  <dcterms:created xsi:type="dcterms:W3CDTF">2021-09-21T09:35:57Z</dcterms:created>
  <dcterms:modified xsi:type="dcterms:W3CDTF">2024-03-06T00:30:04Z</dcterms:modified>
</cp:coreProperties>
</file>