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安藤＿俊介" initials="安藤＿俊介" lastIdx="2" clrIdx="0">
    <p:extLst>
      <p:ext uri="{19B8F6BF-5375-455C-9EA6-DF929625EA0E}">
        <p15:presenceInfo xmlns:p15="http://schemas.microsoft.com/office/powerpoint/2012/main" userId="安藤＿俊介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CF6"/>
    <a:srgbClr val="F3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209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AD465-C767-4796-9BF8-C3116BE4A636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EC465-61F7-47DB-9717-CABC59429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292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EC465-61F7-47DB-9717-CABC5942947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394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1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92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322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07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80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36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53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78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48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67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1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18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2.pref.hokkaido.lg.jp/hk/ssa/kodomo-sos/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851" y="7609150"/>
            <a:ext cx="1357147" cy="1357147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0" y="413666"/>
            <a:ext cx="685800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7200" b="1" cap="none" spc="-20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おなやみポスト</a:t>
            </a:r>
            <a:endParaRPr lang="ja-JP" altLang="en-US" sz="7200" b="1" cap="none" spc="-200" dirty="0">
              <a:ln w="6600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41842" y="9129189"/>
            <a:ext cx="4635562" cy="27699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rgbClr val="002060"/>
                </a:solidFill>
                <a:hlinkClick r:id="rId3"/>
              </a:rPr>
              <a:t>https://www2.pref.hokkaido.lg.jp/hk/ssa/kodomo-sos</a:t>
            </a:r>
            <a:r>
              <a:rPr lang="en-US" altLang="ja-JP" sz="1200" b="1" dirty="0" smtClean="0">
                <a:solidFill>
                  <a:srgbClr val="002060"/>
                </a:solidFill>
                <a:hlinkClick r:id="rId3"/>
              </a:rPr>
              <a:t>/</a:t>
            </a:r>
            <a:endParaRPr kumimoji="1" lang="ja-JP" altLang="en-US" sz="1200" b="1" dirty="0">
              <a:solidFill>
                <a:srgbClr val="00206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" y="9467101"/>
            <a:ext cx="6858000" cy="30777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北海道教育庁生徒指導・学校安全課</a:t>
            </a:r>
            <a:endParaRPr kumimoji="1" lang="ja-JP" altLang="en-US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" y="1473534"/>
            <a:ext cx="6857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あなたの悩み、学校までとどけませんか？</a:t>
            </a:r>
            <a:endParaRPr kumimoji="1" lang="ja-JP" altLang="en-US" sz="2400" b="1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246560" y="7473911"/>
            <a:ext cx="4997559" cy="1657916"/>
          </a:xfrm>
          <a:prstGeom prst="wedgeRoundRectCallout">
            <a:avLst>
              <a:gd name="adj1" fmla="val 51301"/>
              <a:gd name="adj2" fmla="val 10161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ts val="19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おなやみポスト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はこちらから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・小中学校、高校・特別支援学校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・学校のある管内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400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石狩管内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・市町村名　　　　・学年　　・氏名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・学校に伝えたいこと　　　　・学校にしてほしいこと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を入力すると、学校やきょういくいいんかいに届きます。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258386" y="6266251"/>
            <a:ext cx="6432042" cy="1102312"/>
          </a:xfrm>
          <a:prstGeom prst="wedgeRoundRectCallout">
            <a:avLst>
              <a:gd name="adj1" fmla="val 13535"/>
              <a:gd name="adj2" fmla="val 48062"/>
              <a:gd name="adj3" fmla="val 16667"/>
            </a:avLst>
          </a:prstGeom>
          <a:solidFill>
            <a:srgbClr val="F3FF8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kumimoji="1" lang="ja-JP" altLang="en-US" sz="2400" b="1" dirty="0" smtClean="0"/>
              <a:t>令和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５</a:t>
            </a:r>
            <a:r>
              <a:rPr kumimoji="1" lang="ja-JP" altLang="en-US" sz="2400" b="1" dirty="0" smtClean="0"/>
              <a:t>年度の相談件数は、５００件を超えました。すべての相談に</a:t>
            </a:r>
            <a:r>
              <a:rPr lang="ja-JP" altLang="en-US" sz="2400" b="1" dirty="0" smtClean="0"/>
              <a:t>対応しました</a:t>
            </a:r>
            <a:r>
              <a:rPr kumimoji="1" lang="ja-JP" altLang="en-US" sz="2400" b="1" dirty="0" smtClean="0"/>
              <a:t>。</a:t>
            </a:r>
            <a:endParaRPr kumimoji="1" lang="en-US" altLang="ja-JP" sz="2400" b="1" dirty="0" smtClean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633604" y="1362619"/>
            <a:ext cx="5621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なや</a:t>
            </a:r>
            <a:endParaRPr kumimoji="1" lang="ja-JP" altLang="en-US" sz="1050" b="1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544034" y="1362619"/>
            <a:ext cx="5621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がっ</a:t>
            </a:r>
            <a:endParaRPr kumimoji="1" lang="ja-JP" altLang="en-US" sz="1050" b="1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892054" y="1362619"/>
            <a:ext cx="5621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こう</a:t>
            </a:r>
            <a:endParaRPr kumimoji="1" lang="ja-JP" altLang="en-US" sz="1050" b="1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4024841" y="8511154"/>
            <a:ext cx="787060" cy="437137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とど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97588" y="76819"/>
            <a:ext cx="6662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solidFill>
                  <a:srgbClr val="00B05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保護者と一緒に読んでください。</a:t>
            </a:r>
            <a:endParaRPr kumimoji="1" lang="ja-JP" altLang="en-US" sz="2400" b="1" dirty="0">
              <a:solidFill>
                <a:srgbClr val="00B05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212642" y="-49696"/>
            <a:ext cx="1524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solidFill>
                  <a:srgbClr val="00B05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ほ</a:t>
            </a:r>
            <a:endParaRPr kumimoji="1" lang="ja-JP" altLang="en-US" sz="1050" b="1" dirty="0">
              <a:solidFill>
                <a:srgbClr val="00B05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506729" y="-49819"/>
            <a:ext cx="1524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solidFill>
                  <a:srgbClr val="00B05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ご</a:t>
            </a:r>
            <a:endParaRPr kumimoji="1" lang="ja-JP" altLang="en-US" sz="1050" b="1" dirty="0">
              <a:solidFill>
                <a:srgbClr val="00B05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646508" y="-49819"/>
            <a:ext cx="5621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solidFill>
                  <a:srgbClr val="00B05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しゃ</a:t>
            </a:r>
            <a:endParaRPr kumimoji="1" lang="ja-JP" altLang="en-US" sz="1050" b="1" dirty="0">
              <a:solidFill>
                <a:srgbClr val="00B05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129292" y="-49819"/>
            <a:ext cx="11886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solidFill>
                  <a:srgbClr val="00B05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　っ　しょ</a:t>
            </a:r>
            <a:endParaRPr kumimoji="1" lang="ja-JP" altLang="en-US" sz="1050" b="1" dirty="0">
              <a:solidFill>
                <a:srgbClr val="00B05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371141" y="-49696"/>
            <a:ext cx="1524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solidFill>
                  <a:srgbClr val="00B05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よ</a:t>
            </a:r>
            <a:endParaRPr kumimoji="1" lang="ja-JP" altLang="en-US" sz="1050" b="1" dirty="0">
              <a:solidFill>
                <a:srgbClr val="00B05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1026" name="Picture 2" descr="校舎の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04" y="4718147"/>
            <a:ext cx="1959965" cy="123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裁判所の建物のイラスト（文字なし）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097" y="4287474"/>
            <a:ext cx="905466" cy="981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タブレットをキーボードで操作する人のイラスト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793" y="2041353"/>
            <a:ext cx="1672217" cy="1513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グループ化 17"/>
          <p:cNvGrpSpPr/>
          <p:nvPr/>
        </p:nvGrpSpPr>
        <p:grpSpPr>
          <a:xfrm>
            <a:off x="845904" y="2947220"/>
            <a:ext cx="6231494" cy="3454343"/>
            <a:chOff x="845904" y="2947220"/>
            <a:chExt cx="6231494" cy="3454343"/>
          </a:xfrm>
        </p:grpSpPr>
        <p:sp>
          <p:nvSpPr>
            <p:cNvPr id="39" name="フリーフォーム 38"/>
            <p:cNvSpPr/>
            <p:nvPr/>
          </p:nvSpPr>
          <p:spPr>
            <a:xfrm>
              <a:off x="2847508" y="2947220"/>
              <a:ext cx="1346326" cy="1323913"/>
            </a:xfrm>
            <a:custGeom>
              <a:avLst/>
              <a:gdLst>
                <a:gd name="connsiteX0" fmla="*/ 0 w 1323913"/>
                <a:gd name="connsiteY0" fmla="*/ 661957 h 1323913"/>
                <a:gd name="connsiteX1" fmla="*/ 661957 w 1323913"/>
                <a:gd name="connsiteY1" fmla="*/ 0 h 1323913"/>
                <a:gd name="connsiteX2" fmla="*/ 1323914 w 1323913"/>
                <a:gd name="connsiteY2" fmla="*/ 661957 h 1323913"/>
                <a:gd name="connsiteX3" fmla="*/ 661957 w 1323913"/>
                <a:gd name="connsiteY3" fmla="*/ 1323914 h 1323913"/>
                <a:gd name="connsiteX4" fmla="*/ 0 w 1323913"/>
                <a:gd name="connsiteY4" fmla="*/ 661957 h 132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3913" h="1323913">
                  <a:moveTo>
                    <a:pt x="0" y="661957"/>
                  </a:moveTo>
                  <a:cubicBezTo>
                    <a:pt x="0" y="296368"/>
                    <a:pt x="296368" y="0"/>
                    <a:pt x="661957" y="0"/>
                  </a:cubicBezTo>
                  <a:cubicBezTo>
                    <a:pt x="1027546" y="0"/>
                    <a:pt x="1323914" y="296368"/>
                    <a:pt x="1323914" y="661957"/>
                  </a:cubicBezTo>
                  <a:cubicBezTo>
                    <a:pt x="1323914" y="1027546"/>
                    <a:pt x="1027546" y="1323914"/>
                    <a:pt x="661957" y="1323914"/>
                  </a:cubicBezTo>
                  <a:cubicBezTo>
                    <a:pt x="296368" y="1323914"/>
                    <a:pt x="0" y="1027546"/>
                    <a:pt x="0" y="661957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3093" tIns="223093" rIns="223093" bIns="223093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300" b="1" kern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あなた</a:t>
              </a:r>
              <a:endParaRPr kumimoji="1" lang="ja-JP" altLang="en-US" sz="2300" b="1" kern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8" name="フリーフォーム 47"/>
            <p:cNvSpPr/>
            <p:nvPr/>
          </p:nvSpPr>
          <p:spPr>
            <a:xfrm rot="2411673">
              <a:off x="3901354" y="3908017"/>
              <a:ext cx="1234154" cy="446820"/>
            </a:xfrm>
            <a:custGeom>
              <a:avLst/>
              <a:gdLst>
                <a:gd name="connsiteX0" fmla="*/ 0 w 780357"/>
                <a:gd name="connsiteY0" fmla="*/ 89364 h 446820"/>
                <a:gd name="connsiteX1" fmla="*/ 556947 w 780357"/>
                <a:gd name="connsiteY1" fmla="*/ 89364 h 446820"/>
                <a:gd name="connsiteX2" fmla="*/ 556947 w 780357"/>
                <a:gd name="connsiteY2" fmla="*/ 0 h 446820"/>
                <a:gd name="connsiteX3" fmla="*/ 780357 w 780357"/>
                <a:gd name="connsiteY3" fmla="*/ 223410 h 446820"/>
                <a:gd name="connsiteX4" fmla="*/ 556947 w 780357"/>
                <a:gd name="connsiteY4" fmla="*/ 446820 h 446820"/>
                <a:gd name="connsiteX5" fmla="*/ 556947 w 780357"/>
                <a:gd name="connsiteY5" fmla="*/ 357456 h 446820"/>
                <a:gd name="connsiteX6" fmla="*/ 0 w 780357"/>
                <a:gd name="connsiteY6" fmla="*/ 357456 h 446820"/>
                <a:gd name="connsiteX7" fmla="*/ 0 w 780357"/>
                <a:gd name="connsiteY7" fmla="*/ 89364 h 446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80357" h="446820">
                  <a:moveTo>
                    <a:pt x="0" y="89364"/>
                  </a:moveTo>
                  <a:lnTo>
                    <a:pt x="556947" y="89364"/>
                  </a:lnTo>
                  <a:lnTo>
                    <a:pt x="556947" y="0"/>
                  </a:lnTo>
                  <a:lnTo>
                    <a:pt x="780357" y="223410"/>
                  </a:lnTo>
                  <a:lnTo>
                    <a:pt x="556947" y="446820"/>
                  </a:lnTo>
                  <a:lnTo>
                    <a:pt x="556947" y="357456"/>
                  </a:lnTo>
                  <a:lnTo>
                    <a:pt x="0" y="357456"/>
                  </a:lnTo>
                  <a:lnTo>
                    <a:pt x="0" y="89364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89363" rIns="134046" bIns="89364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ja-JP" altLang="en-US" sz="1300" kern="1200"/>
            </a:p>
          </p:txBody>
        </p:sp>
        <p:sp>
          <p:nvSpPr>
            <p:cNvPr id="65" name="フリーフォーム 64"/>
            <p:cNvSpPr/>
            <p:nvPr/>
          </p:nvSpPr>
          <p:spPr>
            <a:xfrm>
              <a:off x="4244263" y="5134428"/>
              <a:ext cx="2833135" cy="946836"/>
            </a:xfrm>
            <a:custGeom>
              <a:avLst/>
              <a:gdLst>
                <a:gd name="connsiteX0" fmla="*/ 0 w 2833135"/>
                <a:gd name="connsiteY0" fmla="*/ 473418 h 946836"/>
                <a:gd name="connsiteX1" fmla="*/ 1416568 w 2833135"/>
                <a:gd name="connsiteY1" fmla="*/ 0 h 946836"/>
                <a:gd name="connsiteX2" fmla="*/ 2833136 w 2833135"/>
                <a:gd name="connsiteY2" fmla="*/ 473418 h 946836"/>
                <a:gd name="connsiteX3" fmla="*/ 1416568 w 2833135"/>
                <a:gd name="connsiteY3" fmla="*/ 946836 h 946836"/>
                <a:gd name="connsiteX4" fmla="*/ 0 w 2833135"/>
                <a:gd name="connsiteY4" fmla="*/ 473418 h 946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3135" h="946836">
                  <a:moveTo>
                    <a:pt x="0" y="473418"/>
                  </a:moveTo>
                  <a:cubicBezTo>
                    <a:pt x="0" y="211956"/>
                    <a:pt x="634219" y="0"/>
                    <a:pt x="1416568" y="0"/>
                  </a:cubicBezTo>
                  <a:cubicBezTo>
                    <a:pt x="2198917" y="0"/>
                    <a:pt x="2833136" y="211956"/>
                    <a:pt x="2833136" y="473418"/>
                  </a:cubicBezTo>
                  <a:cubicBezTo>
                    <a:pt x="2833136" y="734880"/>
                    <a:pt x="2198917" y="946836"/>
                    <a:pt x="1416568" y="946836"/>
                  </a:cubicBezTo>
                  <a:cubicBezTo>
                    <a:pt x="634219" y="946836"/>
                    <a:pt x="0" y="734880"/>
                    <a:pt x="0" y="473418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44113" tIns="167871" rIns="444113" bIns="167871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0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きょう</a:t>
              </a:r>
              <a:r>
                <a:rPr lang="ja-JP" altLang="en-US" sz="2000" b="1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いく</a:t>
              </a:r>
              <a:endParaRPr lang="en-US" altLang="ja-JP" sz="2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000" b="1" dirty="0" err="1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い</a:t>
              </a:r>
              <a:r>
                <a:rPr lang="ja-JP" altLang="en-US" sz="2000" b="1" dirty="0" err="1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い</a:t>
              </a:r>
              <a:r>
                <a:rPr lang="ja-JP" altLang="en-US" sz="20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んかい</a:t>
              </a:r>
              <a:endParaRPr kumimoji="1" lang="ja-JP" altLang="en-US" sz="2300" b="1" kern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66" name="フリーフォーム 65"/>
            <p:cNvSpPr/>
            <p:nvPr/>
          </p:nvSpPr>
          <p:spPr>
            <a:xfrm rot="14032">
              <a:off x="2705461" y="4987519"/>
              <a:ext cx="1825159" cy="446821"/>
            </a:xfrm>
            <a:custGeom>
              <a:avLst/>
              <a:gdLst>
                <a:gd name="connsiteX0" fmla="*/ 0 w 1118873"/>
                <a:gd name="connsiteY0" fmla="*/ 89364 h 446820"/>
                <a:gd name="connsiteX1" fmla="*/ 895463 w 1118873"/>
                <a:gd name="connsiteY1" fmla="*/ 89364 h 446820"/>
                <a:gd name="connsiteX2" fmla="*/ 895463 w 1118873"/>
                <a:gd name="connsiteY2" fmla="*/ 0 h 446820"/>
                <a:gd name="connsiteX3" fmla="*/ 1118873 w 1118873"/>
                <a:gd name="connsiteY3" fmla="*/ 223410 h 446820"/>
                <a:gd name="connsiteX4" fmla="*/ 895463 w 1118873"/>
                <a:gd name="connsiteY4" fmla="*/ 446820 h 446820"/>
                <a:gd name="connsiteX5" fmla="*/ 895463 w 1118873"/>
                <a:gd name="connsiteY5" fmla="*/ 357456 h 446820"/>
                <a:gd name="connsiteX6" fmla="*/ 0 w 1118873"/>
                <a:gd name="connsiteY6" fmla="*/ 357456 h 446820"/>
                <a:gd name="connsiteX7" fmla="*/ 0 w 1118873"/>
                <a:gd name="connsiteY7" fmla="*/ 89364 h 446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8873" h="446820">
                  <a:moveTo>
                    <a:pt x="1118873" y="357455"/>
                  </a:moveTo>
                  <a:lnTo>
                    <a:pt x="223410" y="357455"/>
                  </a:lnTo>
                  <a:lnTo>
                    <a:pt x="223410" y="446819"/>
                  </a:lnTo>
                  <a:lnTo>
                    <a:pt x="0" y="223410"/>
                  </a:lnTo>
                  <a:lnTo>
                    <a:pt x="223410" y="1"/>
                  </a:lnTo>
                  <a:lnTo>
                    <a:pt x="223410" y="89365"/>
                  </a:lnTo>
                  <a:lnTo>
                    <a:pt x="1118873" y="89365"/>
                  </a:lnTo>
                  <a:lnTo>
                    <a:pt x="1118873" y="357455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4045" tIns="89365" rIns="1" bIns="89363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ja-JP" altLang="en-US" sz="1300" kern="1200" dirty="0"/>
            </a:p>
          </p:txBody>
        </p:sp>
        <p:sp>
          <p:nvSpPr>
            <p:cNvPr id="67" name="フリーフォーム 66"/>
            <p:cNvSpPr/>
            <p:nvPr/>
          </p:nvSpPr>
          <p:spPr>
            <a:xfrm>
              <a:off x="845904" y="5779192"/>
              <a:ext cx="1748338" cy="622371"/>
            </a:xfrm>
            <a:custGeom>
              <a:avLst/>
              <a:gdLst>
                <a:gd name="connsiteX0" fmla="*/ 0 w 1323913"/>
                <a:gd name="connsiteY0" fmla="*/ 311186 h 622371"/>
                <a:gd name="connsiteX1" fmla="*/ 661957 w 1323913"/>
                <a:gd name="connsiteY1" fmla="*/ 0 h 622371"/>
                <a:gd name="connsiteX2" fmla="*/ 1323914 w 1323913"/>
                <a:gd name="connsiteY2" fmla="*/ 311186 h 622371"/>
                <a:gd name="connsiteX3" fmla="*/ 661957 w 1323913"/>
                <a:gd name="connsiteY3" fmla="*/ 622372 h 622371"/>
                <a:gd name="connsiteX4" fmla="*/ 0 w 1323913"/>
                <a:gd name="connsiteY4" fmla="*/ 311186 h 622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3913" h="622371">
                  <a:moveTo>
                    <a:pt x="0" y="311186"/>
                  </a:moveTo>
                  <a:cubicBezTo>
                    <a:pt x="0" y="139323"/>
                    <a:pt x="296368" y="0"/>
                    <a:pt x="661957" y="0"/>
                  </a:cubicBezTo>
                  <a:cubicBezTo>
                    <a:pt x="1027546" y="0"/>
                    <a:pt x="1323914" y="139323"/>
                    <a:pt x="1323914" y="311186"/>
                  </a:cubicBezTo>
                  <a:cubicBezTo>
                    <a:pt x="1323914" y="483049"/>
                    <a:pt x="1027546" y="622372"/>
                    <a:pt x="661957" y="622372"/>
                  </a:cubicBezTo>
                  <a:cubicBezTo>
                    <a:pt x="296368" y="622372"/>
                    <a:pt x="0" y="483049"/>
                    <a:pt x="0" y="311186"/>
                  </a:cubicBezTo>
                  <a:close/>
                </a:path>
              </a:pathLst>
            </a:cu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3093" tIns="120354" rIns="223093" bIns="120354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300" b="1" kern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学校</a:t>
              </a:r>
              <a:endParaRPr kumimoji="1" lang="ja-JP" altLang="en-US" sz="2300" b="1" kern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70" name="角丸四角形吹き出し 69"/>
          <p:cNvSpPr/>
          <p:nvPr/>
        </p:nvSpPr>
        <p:spPr>
          <a:xfrm>
            <a:off x="4576291" y="1973580"/>
            <a:ext cx="2000788" cy="1494943"/>
          </a:xfrm>
          <a:prstGeom prst="wedgeRoundRectCallout">
            <a:avLst>
              <a:gd name="adj1" fmla="val -69074"/>
              <a:gd name="adj2" fmla="val -2526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先生に直接言いにくい･･･。</a:t>
            </a:r>
            <a:endParaRPr kumimoji="1" lang="en-US" altLang="ja-JP" dirty="0" smtClean="0"/>
          </a:p>
          <a:p>
            <a:pPr>
              <a:lnSpc>
                <a:spcPct val="150000"/>
              </a:lnSpc>
            </a:pPr>
            <a:r>
              <a:rPr kumimoji="1" lang="ja-JP" altLang="en-US" b="1" dirty="0" smtClean="0"/>
              <a:t>おなやみポスト</a:t>
            </a:r>
            <a:r>
              <a:rPr kumimoji="1" lang="ja-JP" altLang="en-US" dirty="0" smtClean="0"/>
              <a:t>を使ってみよう</a:t>
            </a:r>
            <a:endParaRPr kumimoji="1" lang="ja-JP" altLang="en-US" dirty="0"/>
          </a:p>
        </p:txBody>
      </p:sp>
      <p:pic>
        <p:nvPicPr>
          <p:cNvPr id="1034" name="Picture 10" descr="https://2.bp.blogspot.com/-wiEJvsGTli8/VuaPnrfknmI/AAAAAAAA400/Pz27n8gIr-ACmtoTwGGHoA2KIXHMfIthw/s800/computer_email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194" y="3678010"/>
            <a:ext cx="711563" cy="71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10" descr="https://2.bp.blogspot.com/-wiEJvsGTli8/VuaPnrfknmI/AAAAAAAA400/Pz27n8gIr-ACmtoTwGGHoA2KIXHMfIthw/s800/computer_email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121" y="4904491"/>
            <a:ext cx="711563" cy="71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テキスト ボックス 70"/>
          <p:cNvSpPr txBox="1"/>
          <p:nvPr/>
        </p:nvSpPr>
        <p:spPr>
          <a:xfrm>
            <a:off x="3807456" y="4309971"/>
            <a:ext cx="111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おく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2" name="角丸四角形吹き出し 71"/>
          <p:cNvSpPr/>
          <p:nvPr/>
        </p:nvSpPr>
        <p:spPr>
          <a:xfrm>
            <a:off x="246560" y="2193762"/>
            <a:ext cx="2445744" cy="1089346"/>
          </a:xfrm>
          <a:prstGeom prst="wedgeRoundRectCallout">
            <a:avLst>
              <a:gd name="adj1" fmla="val 12376"/>
              <a:gd name="adj2" fmla="val 62976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先生が悩みを</a:t>
            </a:r>
            <a:endParaRPr kumimoji="1"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聴いてくれます</a:t>
            </a:r>
            <a:endParaRPr kumimoji="1" lang="ja-JP" altLang="en-US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3374010" y="5522639"/>
            <a:ext cx="870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おく</a:t>
            </a:r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352521" y="2154994"/>
            <a:ext cx="5621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なや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77634" y="2154994"/>
            <a:ext cx="777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せんせい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564235" y="1912477"/>
            <a:ext cx="7776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b="1" dirty="0" smtClean="0">
                <a:latin typeface="+mj-ea"/>
                <a:ea typeface="+mj-ea"/>
              </a:rPr>
              <a:t>せんせい</a:t>
            </a:r>
            <a:endParaRPr kumimoji="1" lang="ja-JP" altLang="en-US" sz="1050" b="1" dirty="0">
              <a:latin typeface="+mj-ea"/>
              <a:ea typeface="+mj-ea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244119" y="1912477"/>
            <a:ext cx="7776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b="1" dirty="0">
                <a:latin typeface="+mj-ea"/>
                <a:ea typeface="+mj-ea"/>
              </a:rPr>
              <a:t>ちょくせつ</a:t>
            </a:r>
            <a:endParaRPr kumimoji="1" lang="ja-JP" altLang="en-US" sz="1050" b="1" dirty="0">
              <a:latin typeface="+mj-ea"/>
              <a:ea typeface="+mj-ea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608787" y="1914639"/>
            <a:ext cx="7776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b="1" dirty="0">
                <a:latin typeface="+mj-ea"/>
                <a:ea typeface="+mj-ea"/>
              </a:rPr>
              <a:t>い</a:t>
            </a:r>
            <a:endParaRPr kumimoji="1" lang="ja-JP" altLang="en-US" sz="1050" b="1" dirty="0">
              <a:latin typeface="+mj-ea"/>
              <a:ea typeface="+mj-ea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670786" y="2975584"/>
            <a:ext cx="7776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b="1" dirty="0" smtClean="0">
                <a:latin typeface="+mj-ea"/>
                <a:ea typeface="+mj-ea"/>
              </a:rPr>
              <a:t>つか</a:t>
            </a:r>
            <a:endParaRPr kumimoji="1" lang="ja-JP" altLang="en-US" sz="1100" b="1" dirty="0">
              <a:latin typeface="+mj-ea"/>
              <a:ea typeface="+mj-ea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04276" y="2705582"/>
            <a:ext cx="5621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き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13962" y="6288200"/>
            <a:ext cx="7954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れいわ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243651" y="6288200"/>
            <a:ext cx="7954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ねんど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105553" y="6288200"/>
            <a:ext cx="7954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そうだん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785226" y="6280182"/>
            <a:ext cx="7954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けんすう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766238" y="6280182"/>
            <a:ext cx="7954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けん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911501" y="6862849"/>
            <a:ext cx="7954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そうだん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841983" y="6855229"/>
            <a:ext cx="7954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たいおう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403250" y="7681888"/>
            <a:ext cx="1177013" cy="289783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しょうちゅうが</a:t>
            </a:r>
            <a:r>
              <a:rPr lang="ja-JP" altLang="en-US" sz="700" dirty="0" err="1" smtClean="0">
                <a:solidFill>
                  <a:schemeClr val="tx1"/>
                </a:solidFill>
              </a:rPr>
              <a:t>っ</a:t>
            </a:r>
            <a:r>
              <a:rPr lang="ja-JP" altLang="en-US" sz="700" dirty="0" smtClean="0">
                <a:solidFill>
                  <a:schemeClr val="tx1"/>
                </a:solidFill>
              </a:rPr>
              <a:t>こう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1941717" y="7690923"/>
            <a:ext cx="1233283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とくべつしえんが</a:t>
            </a:r>
            <a:r>
              <a:rPr kumimoji="1" lang="ja-JP" altLang="en-US" sz="700" dirty="0" err="1" smtClean="0">
                <a:solidFill>
                  <a:schemeClr val="tx1"/>
                </a:solidFill>
              </a:rPr>
              <a:t>っ</a:t>
            </a:r>
            <a:r>
              <a:rPr kumimoji="1" lang="ja-JP" altLang="en-US" sz="700" dirty="0" smtClean="0">
                <a:solidFill>
                  <a:schemeClr val="tx1"/>
                </a:solidFill>
              </a:rPr>
              <a:t>こう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1279921" y="7928419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かんない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2854846" y="8185242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しめい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1978603" y="8177622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がくねん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406142" y="8173220"/>
            <a:ext cx="1085344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しちょう</a:t>
            </a:r>
            <a:r>
              <a:rPr lang="ja-JP" altLang="en-US" sz="700" dirty="0" err="1">
                <a:solidFill>
                  <a:schemeClr val="tx1"/>
                </a:solidFill>
              </a:rPr>
              <a:t>そんめい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73" name="角丸四角形 72"/>
          <p:cNvSpPr/>
          <p:nvPr/>
        </p:nvSpPr>
        <p:spPr>
          <a:xfrm>
            <a:off x="377850" y="8413367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がっこう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817531" y="8426727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つた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1640191" y="8652043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がっこう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76" name="角丸四角形 75"/>
          <p:cNvSpPr/>
          <p:nvPr/>
        </p:nvSpPr>
        <p:spPr>
          <a:xfrm>
            <a:off x="578419" y="8652043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にゅうりょく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pic>
        <p:nvPicPr>
          <p:cNvPr id="2" name="Picture 2" descr="カウンセリングのイラスト（女性医師）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601" y="3405005"/>
            <a:ext cx="1358275" cy="135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テキスト ボックス 76"/>
          <p:cNvSpPr txBox="1"/>
          <p:nvPr/>
        </p:nvSpPr>
        <p:spPr>
          <a:xfrm>
            <a:off x="5375030" y="6280441"/>
            <a:ext cx="7954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</a:t>
            </a:r>
            <a:endParaRPr kumimoji="1" lang="ja-JP" altLang="en-US" sz="105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1089032" y="7673172"/>
            <a:ext cx="1177013" cy="289783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</a:rPr>
              <a:t>こうこう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1850625" y="7928134"/>
            <a:ext cx="1127584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</a:rPr>
              <a:t>いしかりかんない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81" name="角丸四角形 80"/>
          <p:cNvSpPr/>
          <p:nvPr/>
        </p:nvSpPr>
        <p:spPr>
          <a:xfrm>
            <a:off x="2874205" y="8411776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がっこう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82" name="角丸四角形 81"/>
          <p:cNvSpPr/>
          <p:nvPr/>
        </p:nvSpPr>
        <p:spPr>
          <a:xfrm>
            <a:off x="1326980" y="5772146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がっこう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85" name="角丸四角形 84"/>
          <p:cNvSpPr/>
          <p:nvPr/>
        </p:nvSpPr>
        <p:spPr>
          <a:xfrm>
            <a:off x="384949" y="7931070"/>
            <a:ext cx="801651" cy="280748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</a:rPr>
              <a:t>がっこう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38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09237" y="904306"/>
            <a:ext cx="6238868" cy="156966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kumimoji="1" lang="ja-JP" altLang="en-US" sz="12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9237" y="1108836"/>
            <a:ext cx="4259152" cy="161582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180975" indent="-180975">
              <a:lnSpc>
                <a:spcPts val="1800"/>
              </a:lnSpc>
            </a:pPr>
            <a:r>
              <a:rPr lang="ja-JP" altLang="en-US" sz="1400" b="1" dirty="0" smtClean="0"/>
              <a:t>○一人一台端末からアクセスできます！</a:t>
            </a:r>
            <a:endParaRPr lang="en-US" altLang="ja-JP" sz="1400" b="1" dirty="0" smtClean="0"/>
          </a:p>
          <a:p>
            <a:pPr marL="361950" indent="-180975">
              <a:lnSpc>
                <a:spcPts val="1800"/>
              </a:lnSpc>
              <a:tabLst>
                <a:tab pos="361950" algn="l"/>
              </a:tabLst>
            </a:pPr>
            <a:r>
              <a:rPr lang="ja-JP" altLang="en-US" sz="1400" dirty="0" smtClean="0"/>
              <a:t>・</a:t>
            </a:r>
            <a:r>
              <a:rPr lang="ja-JP" altLang="en-US" sz="1400" dirty="0"/>
              <a:t>学校</a:t>
            </a:r>
            <a:r>
              <a:rPr lang="ja-JP" altLang="en-US" sz="1400" dirty="0" smtClean="0"/>
              <a:t>でつかうタブレットなどに</a:t>
            </a:r>
            <a:r>
              <a:rPr lang="ja-JP" altLang="en-US" sz="1400" dirty="0"/>
              <a:t>、ブックマーク</a:t>
            </a:r>
            <a:r>
              <a:rPr lang="ja-JP" altLang="en-US" sz="1400" dirty="0" smtClean="0"/>
              <a:t>をつくると、いつ</a:t>
            </a:r>
            <a:r>
              <a:rPr lang="ja-JP" altLang="en-US" sz="1400" dirty="0"/>
              <a:t>でもアクセス</a:t>
            </a:r>
            <a:r>
              <a:rPr lang="ja-JP" altLang="en-US" sz="1400" dirty="0" smtClean="0"/>
              <a:t>できます。</a:t>
            </a:r>
            <a:endParaRPr lang="en-US" altLang="ja-JP" sz="1400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/>
              <a:t>・休み時間など</a:t>
            </a:r>
            <a:r>
              <a:rPr lang="ja-JP" altLang="en-US" sz="1400" dirty="0" smtClean="0"/>
              <a:t>、タブレットなどをつかえる時間にアクセス</a:t>
            </a:r>
            <a:r>
              <a:rPr lang="ja-JP" altLang="en-US" sz="1400" dirty="0"/>
              <a:t>し、学校</a:t>
            </a:r>
            <a:r>
              <a:rPr lang="ja-JP" altLang="en-US" sz="1400" dirty="0" smtClean="0"/>
              <a:t>につたえたい</a:t>
            </a:r>
            <a:r>
              <a:rPr lang="ja-JP" altLang="en-US" sz="1400" dirty="0"/>
              <a:t>内容を</a:t>
            </a:r>
            <a:r>
              <a:rPr lang="ja-JP" altLang="en-US" sz="1400" dirty="0" smtClean="0"/>
              <a:t>書きこみます。</a:t>
            </a:r>
            <a:endParaRPr kumimoji="1" lang="en-US" altLang="ja-JP" sz="1200" dirty="0" smtClean="0"/>
          </a:p>
          <a:p>
            <a:endParaRPr kumimoji="1" lang="ja-JP" altLang="en-US" sz="1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09237" y="693341"/>
            <a:ext cx="6238868" cy="3693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学校では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…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170121"/>
            <a:ext cx="685800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「おなやみポスト」の利用にあたって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354" y="1062672"/>
            <a:ext cx="1655822" cy="1427687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309237" y="2850564"/>
            <a:ext cx="6238868" cy="156966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9237" y="3012564"/>
            <a:ext cx="4259152" cy="144142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180975" indent="-180975">
              <a:lnSpc>
                <a:spcPts val="1900"/>
              </a:lnSpc>
            </a:pPr>
            <a:r>
              <a:rPr lang="ja-JP" altLang="en-US" sz="1400" b="1" dirty="0" smtClean="0"/>
              <a:t>○スマートフォンやタブレットなど、家庭にある端末からアクセスできます！</a:t>
            </a:r>
            <a:endParaRPr lang="en-US" altLang="ja-JP" sz="1400" b="1" dirty="0" smtClean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 smtClean="0"/>
              <a:t>・家庭でつかっているスマートフォンなどからアクセスできます。</a:t>
            </a:r>
            <a:endParaRPr lang="en-US" altLang="ja-JP" sz="1400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 smtClean="0"/>
              <a:t>・家や学校のそとで感じた不安や悩みなどを、いつでも書きこむことができます。</a:t>
            </a:r>
            <a:endParaRPr lang="en-US" altLang="ja-JP" sz="1400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9237" y="2597069"/>
            <a:ext cx="6238868" cy="3693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家庭では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…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09237" y="5104517"/>
            <a:ext cx="6238868" cy="1856149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noAutofit/>
          </a:bodyPr>
          <a:lstStyle/>
          <a:p>
            <a:endParaRPr kumimoji="1" lang="en-US" altLang="ja-JP" sz="1200" dirty="0" smtClean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9237" y="5287783"/>
            <a:ext cx="4259152" cy="1701043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180975" indent="-180975">
              <a:lnSpc>
                <a:spcPts val="1800"/>
              </a:lnSpc>
            </a:pPr>
            <a:r>
              <a:rPr lang="ja-JP" altLang="en-US" sz="1400" b="1" dirty="0" smtClean="0"/>
              <a:t>○教育委員会や学校に連絡します！</a:t>
            </a:r>
            <a:endParaRPr lang="en-US" altLang="ja-JP" sz="1400" b="1" dirty="0" smtClean="0"/>
          </a:p>
          <a:p>
            <a:pPr marL="361950" indent="-180975">
              <a:lnSpc>
                <a:spcPts val="1800"/>
              </a:lnSpc>
              <a:tabLst>
                <a:tab pos="361950" algn="l"/>
              </a:tabLst>
            </a:pPr>
            <a:r>
              <a:rPr lang="ja-JP" altLang="en-US" sz="1400" dirty="0" smtClean="0"/>
              <a:t>・書きこんだ内容は、市町村教育委員会や学校に連絡します。</a:t>
            </a:r>
            <a:endParaRPr lang="en-US" altLang="ja-JP" sz="1400" dirty="0"/>
          </a:p>
          <a:p>
            <a:pPr marL="180975" indent="-180975">
              <a:lnSpc>
                <a:spcPts val="1800"/>
              </a:lnSpc>
            </a:pPr>
            <a:r>
              <a:rPr lang="ja-JP" altLang="en-US" sz="1400" b="1" dirty="0" smtClean="0"/>
              <a:t>○あなたを守ります！</a:t>
            </a:r>
            <a:endParaRPr lang="en-US" altLang="ja-JP" sz="1400" b="1" dirty="0"/>
          </a:p>
          <a:p>
            <a:pPr marL="361950" indent="-180975">
              <a:lnSpc>
                <a:spcPts val="1800"/>
              </a:lnSpc>
              <a:tabLst>
                <a:tab pos="361950" algn="l"/>
              </a:tabLst>
            </a:pPr>
            <a:r>
              <a:rPr lang="ja-JP" altLang="en-US" sz="1400" dirty="0" smtClean="0"/>
              <a:t>・相談内容によって、先生がくわしく話を聞いたり、内容を確認したりして、相談したあなたを守ります。</a:t>
            </a:r>
            <a:endParaRPr lang="en-US" altLang="ja-JP" sz="1400" dirty="0" smtClean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09237" y="4872288"/>
            <a:ext cx="6238868" cy="3693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相談すると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…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9523" y="8737784"/>
            <a:ext cx="6258582" cy="984885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</p:spPr>
        <p:txBody>
          <a:bodyPr wrap="square" rtlCol="0" anchor="b">
            <a:spAutoFit/>
          </a:bodyPr>
          <a:lstStyle/>
          <a:p>
            <a:r>
              <a:rPr kumimoji="1" lang="ja-JP" altLang="en-US" sz="1600" b="1" dirty="0" smtClean="0"/>
              <a:t>○子ども相談支援センター（専門の相談員が対応します）</a:t>
            </a:r>
            <a:endParaRPr kumimoji="1" lang="en-US" altLang="ja-JP" sz="1600" b="1" dirty="0" smtClean="0"/>
          </a:p>
          <a:p>
            <a:r>
              <a:rPr kumimoji="1" lang="ja-JP" altLang="en-US" sz="1400" dirty="0" smtClean="0"/>
              <a:t>　電　話：０１２０－３８８２－５６</a:t>
            </a:r>
            <a:r>
              <a:rPr kumimoji="1" lang="ja-JP" altLang="en-US" sz="1200" dirty="0" smtClean="0"/>
              <a:t>（毎日</a:t>
            </a:r>
            <a:r>
              <a:rPr kumimoji="1" lang="en-US" altLang="ja-JP" sz="1200" dirty="0" smtClean="0"/>
              <a:t>24</a:t>
            </a:r>
            <a:r>
              <a:rPr kumimoji="1" lang="ja-JP" altLang="en-US" sz="1200" dirty="0" smtClean="0"/>
              <a:t>時間、無料で相談できます）</a:t>
            </a:r>
            <a:endParaRPr kumimoji="1" lang="en-US" altLang="ja-JP" sz="1200" dirty="0" smtClean="0"/>
          </a:p>
          <a:p>
            <a:r>
              <a:rPr kumimoji="1" lang="ja-JP" altLang="en-US" sz="1400" dirty="0" smtClean="0"/>
              <a:t>　メール：</a:t>
            </a:r>
            <a:r>
              <a:rPr kumimoji="1" lang="en-US" altLang="ja-JP" sz="1400" dirty="0" smtClean="0"/>
              <a:t>sodan-center@hokkaido-c.ed.jp</a:t>
            </a:r>
          </a:p>
          <a:p>
            <a:r>
              <a:rPr kumimoji="1" lang="ja-JP" altLang="en-US" sz="1400" dirty="0" smtClean="0"/>
              <a:t>　　　　　（</a:t>
            </a:r>
            <a:r>
              <a:rPr kumimoji="1" lang="ja-JP" altLang="en-US" sz="1200" dirty="0" smtClean="0"/>
              <a:t>メール</a:t>
            </a:r>
            <a:r>
              <a:rPr lang="ja-JP" altLang="en-US" sz="1200" dirty="0"/>
              <a:t>で</a:t>
            </a:r>
            <a:r>
              <a:rPr kumimoji="1" lang="ja-JP" altLang="en-US" sz="1200" dirty="0" smtClean="0"/>
              <a:t>は、返信に時間がかかることがあります）</a:t>
            </a:r>
            <a:endParaRPr kumimoji="1" lang="ja-JP" altLang="en-US" sz="14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89523" y="8431529"/>
            <a:ext cx="6258582" cy="307777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</a:rPr>
              <a:t>こちらでも相談できます！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25" name="二等辺三角形 24"/>
          <p:cNvSpPr/>
          <p:nvPr/>
        </p:nvSpPr>
        <p:spPr>
          <a:xfrm flipV="1">
            <a:off x="368979" y="4467705"/>
            <a:ext cx="5920814" cy="367738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396844" y="7182771"/>
            <a:ext cx="6063653" cy="10734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ちゅうい</a:t>
            </a:r>
            <a:r>
              <a:rPr kumimoji="1" lang="en-US" altLang="ja-JP" sz="1200" dirty="0" smtClean="0"/>
              <a:t>】</a:t>
            </a:r>
          </a:p>
          <a:p>
            <a:pPr>
              <a:lnSpc>
                <a:spcPct val="150000"/>
              </a:lnSpc>
            </a:pPr>
            <a:r>
              <a:rPr kumimoji="1" lang="ja-JP" altLang="en-US" sz="1100" spc="-100" dirty="0" smtClean="0"/>
              <a:t>・ただしく入力していない</a:t>
            </a:r>
            <a:r>
              <a:rPr lang="ja-JP" altLang="en-US" sz="1100" spc="-100" dirty="0"/>
              <a:t>と</a:t>
            </a:r>
            <a:r>
              <a:rPr kumimoji="1" lang="ja-JP" altLang="en-US" sz="1100" spc="-100" dirty="0" smtClean="0"/>
              <a:t>、学校までとどかないことがあります。</a:t>
            </a:r>
            <a:endParaRPr kumimoji="1" lang="en-US" altLang="ja-JP" sz="1100" spc="-100" dirty="0" smtClean="0"/>
          </a:p>
          <a:p>
            <a:pPr>
              <a:lnSpc>
                <a:spcPct val="150000"/>
              </a:lnSpc>
            </a:pPr>
            <a:r>
              <a:rPr kumimoji="1" lang="ja-JP" altLang="en-US" sz="1100" spc="-100" dirty="0" smtClean="0"/>
              <a:t>・入力した内容は、パソコンにデータがのこりません。</a:t>
            </a:r>
            <a:endParaRPr kumimoji="1" lang="en-US" altLang="ja-JP" sz="1100" spc="-100" dirty="0" smtClean="0"/>
          </a:p>
          <a:p>
            <a:pPr>
              <a:lnSpc>
                <a:spcPct val="150000"/>
              </a:lnSpc>
            </a:pPr>
            <a:r>
              <a:rPr kumimoji="1" lang="ja-JP" altLang="en-US" sz="1100" spc="-100" dirty="0" smtClean="0"/>
              <a:t>・相談内容を学校にとどけるため、なまえや学校名の入力が必要です。その他の目的にはつかいません。</a:t>
            </a:r>
            <a:endParaRPr kumimoji="1" lang="ja-JP" altLang="en-US" sz="1100" spc="-100" dirty="0"/>
          </a:p>
        </p:txBody>
      </p:sp>
      <p:sp>
        <p:nvSpPr>
          <p:cNvPr id="22" name="角丸四角形 21"/>
          <p:cNvSpPr/>
          <p:nvPr/>
        </p:nvSpPr>
        <p:spPr>
          <a:xfrm>
            <a:off x="3895338" y="17955"/>
            <a:ext cx="913789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</a:rPr>
              <a:t>り　　よう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263494" y="967582"/>
            <a:ext cx="175204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ひとり いちだい たんまつ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624102" y="1207087"/>
            <a:ext cx="65090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がっこう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988279" y="1656329"/>
            <a:ext cx="65090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じ　かん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3460954" y="1881412"/>
            <a:ext cx="65090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ない よう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4046448" y="1875062"/>
            <a:ext cx="35256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か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3294863" y="2869609"/>
            <a:ext cx="65090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か  てい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394741" y="3142440"/>
            <a:ext cx="734095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たん まつ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2015542" y="3788983"/>
            <a:ext cx="508717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かん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2573871" y="3788983"/>
            <a:ext cx="66101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ふ　あん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3067830" y="3782633"/>
            <a:ext cx="538523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なや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411595" y="5160749"/>
            <a:ext cx="119799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きょういくいいんかい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2024193" y="5160749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れんらく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41" name="角丸四角形 40"/>
          <p:cNvSpPr/>
          <p:nvPr/>
        </p:nvSpPr>
        <p:spPr>
          <a:xfrm>
            <a:off x="1479073" y="5393475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600" dirty="0" smtClean="0">
                <a:solidFill>
                  <a:schemeClr val="tx1"/>
                </a:solidFill>
              </a:rPr>
              <a:t>ない よう</a:t>
            </a:r>
            <a:endParaRPr kumimoji="1" lang="en-US" altLang="ja-JP" sz="600" dirty="0" smtClean="0">
              <a:solidFill>
                <a:schemeClr val="tx1"/>
              </a:solidFill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2214155" y="5389141"/>
            <a:ext cx="1724962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600" dirty="0" smtClean="0">
                <a:solidFill>
                  <a:schemeClr val="tx1"/>
                </a:solidFill>
              </a:rPr>
              <a:t>し  ちょうそんきょ</a:t>
            </a:r>
            <a:r>
              <a:rPr lang="ja-JP" altLang="en-US" sz="600" dirty="0" err="1" smtClean="0">
                <a:solidFill>
                  <a:schemeClr val="tx1"/>
                </a:solidFill>
              </a:rPr>
              <a:t>ういく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ja-JP" altLang="en-US" sz="600" dirty="0" smtClean="0">
                <a:solidFill>
                  <a:schemeClr val="tx1"/>
                </a:solidFill>
              </a:rPr>
              <a:t>い いん かい</a:t>
            </a:r>
            <a:endParaRPr kumimoji="1" lang="en-US" altLang="ja-JP" sz="600" dirty="0" smtClean="0">
              <a:solidFill>
                <a:schemeClr val="tx1"/>
              </a:solidFill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779295" y="5613647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れんらく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" name="角丸四角形 43"/>
          <p:cNvSpPr/>
          <p:nvPr/>
        </p:nvSpPr>
        <p:spPr>
          <a:xfrm>
            <a:off x="595264" y="6075513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600" dirty="0" smtClean="0">
                <a:solidFill>
                  <a:schemeClr val="tx1"/>
                </a:solidFill>
              </a:rPr>
              <a:t>そう だん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1654203" y="6299063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600" dirty="0" smtClean="0">
                <a:solidFill>
                  <a:schemeClr val="tx1"/>
                </a:solidFill>
              </a:rPr>
              <a:t>かく にん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942767" y="6537379"/>
            <a:ext cx="52995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まも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1115579" y="5860237"/>
            <a:ext cx="52995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まも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414015" y="8610280"/>
            <a:ext cx="52995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こ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1109758" y="8616630"/>
            <a:ext cx="1199740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600" dirty="0" smtClean="0">
                <a:solidFill>
                  <a:schemeClr val="tx1"/>
                </a:solidFill>
              </a:rPr>
              <a:t>そう  だん    し    えん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2928107" y="8610280"/>
            <a:ext cx="69729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600" dirty="0" smtClean="0">
                <a:solidFill>
                  <a:schemeClr val="tx1"/>
                </a:solidFill>
              </a:rPr>
              <a:t>せん  もん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3546689" y="8610280"/>
            <a:ext cx="1059979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600" dirty="0">
                <a:solidFill>
                  <a:schemeClr val="tx1"/>
                </a:solidFill>
              </a:rPr>
              <a:t>そう</a:t>
            </a:r>
            <a:r>
              <a:rPr lang="ja-JP" altLang="en-US" sz="600" dirty="0" smtClean="0">
                <a:solidFill>
                  <a:schemeClr val="tx1"/>
                </a:solidFill>
              </a:rPr>
              <a:t>  だん  いん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4352232" y="8610280"/>
            <a:ext cx="657467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600" dirty="0" smtClean="0">
                <a:solidFill>
                  <a:schemeClr val="tx1"/>
                </a:solidFill>
              </a:rPr>
              <a:t>たい  おう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3428670" y="8880293"/>
            <a:ext cx="657467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600" dirty="0" smtClean="0">
                <a:solidFill>
                  <a:schemeClr val="tx1"/>
                </a:solidFill>
              </a:rPr>
              <a:t>まいにち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4376986" y="8880293"/>
            <a:ext cx="635761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600" dirty="0" smtClean="0">
                <a:solidFill>
                  <a:schemeClr val="tx1"/>
                </a:solidFill>
              </a:rPr>
              <a:t>むりょう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4823736" y="8880293"/>
            <a:ext cx="635761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600" dirty="0" smtClean="0">
                <a:solidFill>
                  <a:schemeClr val="tx1"/>
                </a:solidFill>
              </a:rPr>
              <a:t>そうだん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2251656" y="9300440"/>
            <a:ext cx="635761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ja-JP" altLang="en-US" sz="600" dirty="0" smtClean="0">
                <a:solidFill>
                  <a:schemeClr val="tx1"/>
                </a:solidFill>
              </a:rPr>
              <a:t>へんしん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635610" y="3358157"/>
            <a:ext cx="65090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か　てい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961063" y="3789689"/>
            <a:ext cx="65090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がっ こう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601677" y="3789689"/>
            <a:ext cx="513902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いえ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1317144" y="4000671"/>
            <a:ext cx="508717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か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3818133" y="5380924"/>
            <a:ext cx="650906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がっ こう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193989" y="6056463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600" dirty="0" smtClean="0">
                <a:solidFill>
                  <a:schemeClr val="tx1"/>
                </a:solidFill>
              </a:rPr>
              <a:t>せん せい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3356141" y="6056463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はなし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3696689" y="6062813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き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2057915" y="7275597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500" dirty="0" smtClean="0">
                <a:solidFill>
                  <a:schemeClr val="tx1"/>
                </a:solidFill>
              </a:rPr>
              <a:t>がっこう</a:t>
            </a:r>
            <a:endParaRPr kumimoji="1" lang="ja-JP" altLang="en-US" sz="500" dirty="0">
              <a:solidFill>
                <a:schemeClr val="tx1"/>
              </a:solidFill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916412" y="7282061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500" dirty="0" smtClean="0">
                <a:solidFill>
                  <a:schemeClr val="tx1"/>
                </a:solidFill>
              </a:rPr>
              <a:t>にゅうりょく</a:t>
            </a:r>
            <a:endParaRPr kumimoji="1" lang="ja-JP" altLang="en-US" sz="500" dirty="0">
              <a:solidFill>
                <a:schemeClr val="tx1"/>
              </a:solidFill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916412" y="7513687"/>
            <a:ext cx="693428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500" dirty="0" smtClean="0">
                <a:solidFill>
                  <a:schemeClr val="tx1"/>
                </a:solidFill>
              </a:rPr>
              <a:t>ないよう</a:t>
            </a:r>
            <a:endParaRPr kumimoji="1" lang="ja-JP" altLang="en-US" sz="500" dirty="0">
              <a:solidFill>
                <a:schemeClr val="tx1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49099" y="3044742"/>
            <a:ext cx="1242398" cy="1297189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600" y="3231384"/>
            <a:ext cx="844197" cy="1085784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643" y="5361340"/>
            <a:ext cx="1611340" cy="1546886"/>
          </a:xfrm>
          <a:prstGeom prst="rect">
            <a:avLst/>
          </a:prstGeom>
        </p:spPr>
      </p:pic>
      <p:sp>
        <p:nvSpPr>
          <p:cNvPr id="68" name="角丸四角形 67"/>
          <p:cNvSpPr/>
          <p:nvPr/>
        </p:nvSpPr>
        <p:spPr>
          <a:xfrm>
            <a:off x="387286" y="7780947"/>
            <a:ext cx="1025517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500" dirty="0" smtClean="0">
                <a:solidFill>
                  <a:schemeClr val="tx1"/>
                </a:solidFill>
              </a:rPr>
              <a:t>そうだんないよう</a:t>
            </a:r>
            <a:endParaRPr kumimoji="1" lang="ja-JP" altLang="en-US" sz="500" dirty="0">
              <a:solidFill>
                <a:schemeClr val="tx1"/>
              </a:solidFill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4778643" y="7780947"/>
            <a:ext cx="844490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500" dirty="0" smtClean="0">
                <a:solidFill>
                  <a:schemeClr val="tx1"/>
                </a:solidFill>
              </a:rPr>
              <a:t>もくてき</a:t>
            </a:r>
            <a:endParaRPr kumimoji="1" lang="ja-JP" altLang="en-US" sz="500" dirty="0">
              <a:solidFill>
                <a:schemeClr val="tx1"/>
              </a:solidFill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2800123" y="7780947"/>
            <a:ext cx="865160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500" dirty="0" err="1" smtClean="0">
                <a:solidFill>
                  <a:schemeClr val="tx1"/>
                </a:solidFill>
              </a:rPr>
              <a:t>がっ</a:t>
            </a:r>
            <a:r>
              <a:rPr kumimoji="1" lang="ja-JP" altLang="en-US" sz="500" dirty="0" smtClean="0">
                <a:solidFill>
                  <a:schemeClr val="tx1"/>
                </a:solidFill>
              </a:rPr>
              <a:t>こうめい</a:t>
            </a:r>
            <a:endParaRPr kumimoji="1" lang="ja-JP" altLang="en-US" sz="500" dirty="0">
              <a:solidFill>
                <a:schemeClr val="tx1"/>
              </a:solidFill>
            </a:endParaRPr>
          </a:p>
        </p:txBody>
      </p:sp>
      <p:sp>
        <p:nvSpPr>
          <p:cNvPr id="73" name="角丸四角形 72"/>
          <p:cNvSpPr/>
          <p:nvPr/>
        </p:nvSpPr>
        <p:spPr>
          <a:xfrm>
            <a:off x="4451946" y="7780947"/>
            <a:ext cx="846445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500" dirty="0" smtClean="0">
                <a:solidFill>
                  <a:schemeClr val="tx1"/>
                </a:solidFill>
              </a:rPr>
              <a:t>ほか</a:t>
            </a:r>
            <a:endParaRPr kumimoji="1" lang="ja-JP" altLang="en-US" sz="500" dirty="0">
              <a:solidFill>
                <a:schemeClr val="tx1"/>
              </a:solidFill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3631139" y="7780947"/>
            <a:ext cx="846445" cy="289356"/>
          </a:xfrm>
          <a:prstGeom prst="roundRect">
            <a:avLst>
              <a:gd name="adj" fmla="val 3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500" dirty="0" smtClean="0">
                <a:solidFill>
                  <a:schemeClr val="tx1"/>
                </a:solidFill>
              </a:rPr>
              <a:t>ひつよう</a:t>
            </a:r>
            <a:endParaRPr kumimoji="1" lang="ja-JP" altLang="en-US" sz="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570</Words>
  <Application>Microsoft Office PowerPoint</Application>
  <PresentationFormat>A4 210 x 297 mm</PresentationFormat>
  <Paragraphs>149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HG丸ｺﾞｼｯｸM-PRO</vt:lpstr>
      <vt:lpstr>UD デジタル 教科書体 NK-B</vt:lpstr>
      <vt:lpstr>UD デジタル 教科書体 NP-R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安藤＿俊介</dc:creator>
  <cp:lastModifiedBy>栗巣野　将太</cp:lastModifiedBy>
  <cp:revision>65</cp:revision>
  <cp:lastPrinted>2023-02-16T05:46:26Z</cp:lastPrinted>
  <dcterms:created xsi:type="dcterms:W3CDTF">2021-09-21T09:35:57Z</dcterms:created>
  <dcterms:modified xsi:type="dcterms:W3CDTF">2024-03-06T00:29:41Z</dcterms:modified>
</cp:coreProperties>
</file>